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handoutMasterIdLst>
    <p:handoutMasterId r:id="rId98"/>
  </p:handoutMasterIdLst>
  <p:sldIdLst>
    <p:sldId id="334" r:id="rId2"/>
    <p:sldId id="335" r:id="rId3"/>
    <p:sldId id="363" r:id="rId4"/>
    <p:sldId id="289" r:id="rId5"/>
    <p:sldId id="288" r:id="rId6"/>
    <p:sldId id="367" r:id="rId7"/>
    <p:sldId id="382" r:id="rId8"/>
    <p:sldId id="381" r:id="rId9"/>
    <p:sldId id="341" r:id="rId10"/>
    <p:sldId id="370" r:id="rId11"/>
    <p:sldId id="371" r:id="rId12"/>
    <p:sldId id="372" r:id="rId13"/>
    <p:sldId id="373" r:id="rId14"/>
    <p:sldId id="342" r:id="rId15"/>
    <p:sldId id="374" r:id="rId16"/>
    <p:sldId id="378" r:id="rId17"/>
    <p:sldId id="377" r:id="rId18"/>
    <p:sldId id="375" r:id="rId19"/>
    <p:sldId id="380" r:id="rId20"/>
    <p:sldId id="293" r:id="rId21"/>
    <p:sldId id="294" r:id="rId22"/>
    <p:sldId id="295" r:id="rId23"/>
    <p:sldId id="296" r:id="rId24"/>
    <p:sldId id="297" r:id="rId25"/>
    <p:sldId id="298" r:id="rId26"/>
    <p:sldId id="300" r:id="rId27"/>
    <p:sldId id="299" r:id="rId28"/>
    <p:sldId id="343" r:id="rId29"/>
    <p:sldId id="364" r:id="rId30"/>
    <p:sldId id="266" r:id="rId31"/>
    <p:sldId id="267" r:id="rId32"/>
    <p:sldId id="268" r:id="rId33"/>
    <p:sldId id="269" r:id="rId34"/>
    <p:sldId id="276" r:id="rId35"/>
    <p:sldId id="277" r:id="rId36"/>
    <p:sldId id="278" r:id="rId37"/>
    <p:sldId id="279" r:id="rId38"/>
    <p:sldId id="280" r:id="rId39"/>
    <p:sldId id="281" r:id="rId40"/>
    <p:sldId id="272" r:id="rId41"/>
    <p:sldId id="273" r:id="rId42"/>
    <p:sldId id="274" r:id="rId43"/>
    <p:sldId id="282" r:id="rId44"/>
    <p:sldId id="283" r:id="rId45"/>
    <p:sldId id="284" r:id="rId46"/>
    <p:sldId id="285" r:id="rId47"/>
    <p:sldId id="286" r:id="rId48"/>
    <p:sldId id="287" r:id="rId49"/>
    <p:sldId id="365" r:id="rId50"/>
    <p:sldId id="301" r:id="rId51"/>
    <p:sldId id="302" r:id="rId52"/>
    <p:sldId id="303" r:id="rId53"/>
    <p:sldId id="304" r:id="rId54"/>
    <p:sldId id="305" r:id="rId55"/>
    <p:sldId id="331" r:id="rId56"/>
    <p:sldId id="332" r:id="rId57"/>
    <p:sldId id="333"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66" r:id="rId81"/>
    <p:sldId id="344" r:id="rId82"/>
    <p:sldId id="346" r:id="rId83"/>
    <p:sldId id="347" r:id="rId84"/>
    <p:sldId id="348" r:id="rId85"/>
    <p:sldId id="349" r:id="rId86"/>
    <p:sldId id="350" r:id="rId87"/>
    <p:sldId id="351" r:id="rId88"/>
    <p:sldId id="352" r:id="rId89"/>
    <p:sldId id="353" r:id="rId90"/>
    <p:sldId id="354" r:id="rId91"/>
    <p:sldId id="355" r:id="rId92"/>
    <p:sldId id="356" r:id="rId93"/>
    <p:sldId id="357" r:id="rId94"/>
    <p:sldId id="358" r:id="rId95"/>
    <p:sldId id="362"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CC99"/>
    <a:srgbClr val="FF7C80"/>
    <a:srgbClr val="B7B7FF"/>
    <a:srgbClr val="CCCCFF"/>
    <a:srgbClr val="EFEF03"/>
    <a:srgbClr val="4B4A3B"/>
    <a:srgbClr val="7A99AC"/>
    <a:srgbClr val="FFFFFF"/>
    <a:srgbClr val="001A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82" autoAdjust="0"/>
    <p:restoredTop sz="87722" autoAdjust="0"/>
  </p:normalViewPr>
  <p:slideViewPr>
    <p:cSldViewPr snapToGrid="0">
      <p:cViewPr>
        <p:scale>
          <a:sx n="50" d="100"/>
          <a:sy n="50" d="100"/>
        </p:scale>
        <p:origin x="-1698" y="-312"/>
      </p:cViewPr>
      <p:guideLst>
        <p:guide orient="horz" pos="2160"/>
        <p:guide pos="3840"/>
      </p:guideLst>
    </p:cSldViewPr>
  </p:slideViewPr>
  <p:notesTextViewPr>
    <p:cViewPr>
      <p:scale>
        <a:sx n="1" d="1"/>
        <a:sy n="1" d="1"/>
      </p:scale>
      <p:origin x="0" y="0"/>
    </p:cViewPr>
  </p:notesTextViewPr>
  <p:sorterViewPr>
    <p:cViewPr>
      <p:scale>
        <a:sx n="100" d="100"/>
        <a:sy n="100" d="100"/>
      </p:scale>
      <p:origin x="0" y="12822"/>
    </p:cViewPr>
  </p:sorterViewPr>
  <p:notesViewPr>
    <p:cSldViewPr snapToGrid="0">
      <p:cViewPr varScale="1">
        <p:scale>
          <a:sx n="98" d="100"/>
          <a:sy n="98" d="100"/>
        </p:scale>
        <p:origin x="3516" y="7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B3C1DC-16C2-48FD-B326-522A410F0C7E}" type="datetimeFigureOut">
              <a:rPr lang="en-US" smtClean="0"/>
              <a:t>5/22/2018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683097-835D-4C08-B4C3-DB08A15CBB1D}" type="slidenum">
              <a:rPr lang="en-US" smtClean="0"/>
              <a:t>‹#›</a:t>
            </a:fld>
            <a:endParaRPr lang="en-US"/>
          </a:p>
        </p:txBody>
      </p:sp>
    </p:spTree>
    <p:extLst>
      <p:ext uri="{BB962C8B-B14F-4D97-AF65-F5344CB8AC3E}">
        <p14:creationId xmlns:p14="http://schemas.microsoft.com/office/powerpoint/2010/main" val="2878257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8BA39D-17B2-48E3-85A6-09EA7A7C70C5}" type="datetimeFigureOut">
              <a:rPr lang="en-US" smtClean="0"/>
              <a:t>5/22/2018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33282-F3CF-4AC0-BCE3-5E87AB195427}" type="slidenum">
              <a:rPr lang="en-US" smtClean="0"/>
              <a:t>‹#›</a:t>
            </a:fld>
            <a:endParaRPr lang="en-US"/>
          </a:p>
        </p:txBody>
      </p:sp>
    </p:spTree>
    <p:extLst>
      <p:ext uri="{BB962C8B-B14F-4D97-AF65-F5344CB8AC3E}">
        <p14:creationId xmlns:p14="http://schemas.microsoft.com/office/powerpoint/2010/main" val="4132408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Why</a:t>
            </a:r>
            <a:r>
              <a:rPr lang="en-US" sz="1200" kern="1200" baseline="0" dirty="0" smtClean="0">
                <a:solidFill>
                  <a:schemeClr val="tx1"/>
                </a:solidFill>
                <a:effectLst/>
                <a:latin typeface="+mn-lt"/>
                <a:ea typeface="+mn-ea"/>
                <a:cs typeface="+mn-cs"/>
              </a:rPr>
              <a:t> all the trouble?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t>Drug shipping request triggers the randomization algorithm, this allow for tight control of changing</a:t>
            </a:r>
            <a:r>
              <a:rPr lang="en-US" sz="1200" baseline="0" dirty="0" smtClean="0"/>
              <a:t> target allocations due to RAR.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Usage of back up vials.  Want to minimize losing patients due to unavailability of study drug.  Sites that are extremely fast enrollers</a:t>
            </a:r>
            <a:r>
              <a:rPr lang="en-US" sz="1200" kern="1200" dirty="0" smtClean="0">
                <a:solidFill>
                  <a:schemeClr val="tx1"/>
                </a:solidFill>
                <a:effectLst/>
                <a:latin typeface="+mn-lt"/>
                <a:ea typeface="+mn-ea"/>
                <a:cs typeface="+mn-cs"/>
              </a:rPr>
              <a:t> may be given more than</a:t>
            </a:r>
            <a:r>
              <a:rPr lang="en-US" sz="1200" kern="1200" baseline="0" dirty="0" smtClean="0">
                <a:solidFill>
                  <a:schemeClr val="tx1"/>
                </a:solidFill>
                <a:effectLst/>
                <a:latin typeface="+mn-lt"/>
                <a:ea typeface="+mn-ea"/>
                <a:cs typeface="+mn-cs"/>
              </a:rPr>
              <a:t> 1 Back Up vial.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Maintaining minimal inventory at site reduces wastage of study drug, due to expiration or target allocation ratio changes.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Allows for full scope drug accountability and automatic supply of study drug to sites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effectLst/>
                <a:latin typeface="+mn-lt"/>
                <a:ea typeface="+mn-ea"/>
                <a:cs typeface="+mn-cs"/>
              </a:rPr>
              <a:t>Maintains the blind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smtClean="0">
              <a:solidFill>
                <a:schemeClr val="tx1"/>
              </a:solidFill>
              <a:effectLst/>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A9233282-F3CF-4AC0-BCE3-5E87AB195427}" type="slidenum">
              <a:rPr lang="en-US" smtClean="0"/>
              <a:t>4</a:t>
            </a:fld>
            <a:endParaRPr lang="en-US"/>
          </a:p>
        </p:txBody>
      </p:sp>
    </p:spTree>
    <p:extLst>
      <p:ext uri="{BB962C8B-B14F-4D97-AF65-F5344CB8AC3E}">
        <p14:creationId xmlns:p14="http://schemas.microsoft.com/office/powerpoint/2010/main" val="30002330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to determine when to post request</a:t>
            </a:r>
          </a:p>
          <a:p>
            <a:pPr lvl="1"/>
            <a:r>
              <a:rPr lang="en-US" dirty="0" smtClean="0"/>
              <a:t>Simple formula</a:t>
            </a:r>
          </a:p>
          <a:p>
            <a:pPr lvl="2"/>
            <a:r>
              <a:rPr lang="en-US" dirty="0" smtClean="0"/>
              <a:t>Kits to ship = </a:t>
            </a:r>
            <a:r>
              <a:rPr lang="en-US" dirty="0" err="1" smtClean="0"/>
              <a:t>Whats</a:t>
            </a:r>
            <a:r>
              <a:rPr lang="en-US" dirty="0" smtClean="0"/>
              <a:t> required – Inventory</a:t>
            </a:r>
          </a:p>
          <a:p>
            <a:pPr lvl="2"/>
            <a:r>
              <a:rPr lang="en-US" dirty="0" smtClean="0"/>
              <a:t>If greater than 0 then post that many requests</a:t>
            </a:r>
          </a:p>
          <a:p>
            <a:pPr lvl="1"/>
            <a:r>
              <a:rPr lang="en-US" dirty="0" err="1" smtClean="0"/>
              <a:t>Whats</a:t>
            </a:r>
            <a:r>
              <a:rPr lang="en-US" dirty="0" smtClean="0"/>
              <a:t> required</a:t>
            </a:r>
          </a:p>
          <a:p>
            <a:pPr lvl="2"/>
            <a:r>
              <a:rPr lang="en-US" dirty="0" smtClean="0"/>
              <a:t>1 kit per age group site is enrolling (children, adult, elderly) + 1 backup kit (in case can not be replaced with new kit prior to next subject enrollment)</a:t>
            </a:r>
          </a:p>
          <a:p>
            <a:pPr lvl="1"/>
            <a:r>
              <a:rPr lang="en-US" dirty="0" smtClean="0"/>
              <a:t>Inventory</a:t>
            </a:r>
          </a:p>
          <a:p>
            <a:pPr lvl="2"/>
            <a:r>
              <a:rPr lang="en-US" dirty="0" smtClean="0"/>
              <a:t>Received at site, Shipping request posted but not received</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62</a:t>
            </a:fld>
            <a:endParaRPr lang="en-US"/>
          </a:p>
        </p:txBody>
      </p:sp>
    </p:spTree>
    <p:extLst>
      <p:ext uri="{BB962C8B-B14F-4D97-AF65-F5344CB8AC3E}">
        <p14:creationId xmlns:p14="http://schemas.microsoft.com/office/powerpoint/2010/main" val="3691735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check if request needed</a:t>
            </a:r>
          </a:p>
          <a:p>
            <a:pPr lvl="1"/>
            <a:r>
              <a:rPr lang="en-US" dirty="0" smtClean="0"/>
              <a:t>Site released to enroll</a:t>
            </a:r>
          </a:p>
          <a:p>
            <a:pPr lvl="1"/>
            <a:r>
              <a:rPr lang="en-US" dirty="0" smtClean="0"/>
              <a:t>Kit used on subject</a:t>
            </a:r>
          </a:p>
          <a:p>
            <a:pPr lvl="1"/>
            <a:r>
              <a:rPr lang="en-US" dirty="0" smtClean="0"/>
              <a:t>Removed from inventory (damaged, expired)</a:t>
            </a:r>
          </a:p>
          <a:p>
            <a:r>
              <a:rPr lang="en-US" dirty="0" smtClean="0"/>
              <a:t>Script runs </a:t>
            </a:r>
            <a:r>
              <a:rPr lang="en-US" dirty="0" err="1" smtClean="0"/>
              <a:t>everytime</a:t>
            </a:r>
            <a:r>
              <a:rPr lang="en-US" dirty="0" smtClean="0"/>
              <a:t> for one of these actions and checks using the previous formula if any kits need shipped</a:t>
            </a:r>
          </a:p>
          <a:p>
            <a:pPr lvl="1"/>
            <a:r>
              <a:rPr lang="en-US" dirty="0" smtClean="0"/>
              <a:t>Kits to ship = </a:t>
            </a:r>
            <a:r>
              <a:rPr lang="en-US" dirty="0" err="1" smtClean="0"/>
              <a:t>Whats</a:t>
            </a:r>
            <a:r>
              <a:rPr lang="en-US" dirty="0" smtClean="0"/>
              <a:t> required – Inventory</a:t>
            </a:r>
            <a:endParaRPr lang="en-US" b="1" dirty="0" smtClean="0"/>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65</a:t>
            </a:fld>
            <a:endParaRPr lang="en-US"/>
          </a:p>
        </p:txBody>
      </p:sp>
    </p:spTree>
    <p:extLst>
      <p:ext uri="{BB962C8B-B14F-4D97-AF65-F5344CB8AC3E}">
        <p14:creationId xmlns:p14="http://schemas.microsoft.com/office/powerpoint/2010/main" val="1452465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smtClean="0"/>
              <a:t>Determine what sites need what age group kit by comparing what is expected to have with what actually has based on system information.</a:t>
            </a:r>
          </a:p>
          <a:p>
            <a:pPr lvl="1"/>
            <a:r>
              <a:rPr lang="en-US" dirty="0" smtClean="0"/>
              <a:t>Using the randomization algorithm based on the current allocation ratio, assign a treatment to each kit missing from a site’s inventory.</a:t>
            </a:r>
          </a:p>
          <a:p>
            <a:pPr lvl="1"/>
            <a:r>
              <a:rPr lang="en-US" dirty="0" smtClean="0"/>
              <a:t>Each request is assigned an Invoice ID so that multiple kits are grouped together into 1 shipment. </a:t>
            </a:r>
          </a:p>
          <a:p>
            <a:pPr lvl="1"/>
            <a:r>
              <a:rPr lang="en-US" dirty="0" smtClean="0"/>
              <a:t>These newly assigned drug shipments are posted to WebDCU as Pending Shipping requests.</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66</a:t>
            </a:fld>
            <a:endParaRPr lang="en-US"/>
          </a:p>
        </p:txBody>
      </p:sp>
    </p:spTree>
    <p:extLst>
      <p:ext uri="{BB962C8B-B14F-4D97-AF65-F5344CB8AC3E}">
        <p14:creationId xmlns:p14="http://schemas.microsoft.com/office/powerpoint/2010/main" val="1715104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Pharmacy receives email whenever new requests are posted.</a:t>
            </a:r>
          </a:p>
          <a:p>
            <a:r>
              <a:rPr lang="en-US" dirty="0" smtClean="0"/>
              <a:t>Request tells pharmacy what treatment is needed and they tell the system which study drug ID they will ship.</a:t>
            </a:r>
          </a:p>
          <a:p>
            <a:pPr lvl="1"/>
            <a:r>
              <a:rPr lang="en-US" dirty="0" smtClean="0"/>
              <a:t>Requests include color ID to identify age group and QRC Barcode</a:t>
            </a:r>
          </a:p>
          <a:p>
            <a:pPr lvl="1"/>
            <a:r>
              <a:rPr lang="en-US" dirty="0" smtClean="0"/>
              <a:t>Pharmacy puts colored sticker on at this time?</a:t>
            </a:r>
          </a:p>
          <a:p>
            <a:r>
              <a:rPr lang="en-US" dirty="0" smtClean="0"/>
              <a:t>After indicating what will be shipped</a:t>
            </a:r>
          </a:p>
          <a:p>
            <a:pPr lvl="1"/>
            <a:r>
              <a:rPr lang="en-US" dirty="0" smtClean="0"/>
              <a:t>Generate packing slip with all study drug ID requests for the site and site address information</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67</a:t>
            </a:fld>
            <a:endParaRPr lang="en-US"/>
          </a:p>
        </p:txBody>
      </p:sp>
    </p:spTree>
    <p:extLst>
      <p:ext uri="{BB962C8B-B14F-4D97-AF65-F5344CB8AC3E}">
        <p14:creationId xmlns:p14="http://schemas.microsoft.com/office/powerpoint/2010/main" val="21380871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68</a:t>
            </a:fld>
            <a:endParaRPr lang="en-US"/>
          </a:p>
        </p:txBody>
      </p:sp>
    </p:spTree>
    <p:extLst>
      <p:ext uri="{BB962C8B-B14F-4D97-AF65-F5344CB8AC3E}">
        <p14:creationId xmlns:p14="http://schemas.microsoft.com/office/powerpoint/2010/main" val="42539185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71</a:t>
            </a:fld>
            <a:endParaRPr lang="en-US"/>
          </a:p>
        </p:txBody>
      </p:sp>
    </p:spTree>
    <p:extLst>
      <p:ext uri="{BB962C8B-B14F-4D97-AF65-F5344CB8AC3E}">
        <p14:creationId xmlns:p14="http://schemas.microsoft.com/office/powerpoint/2010/main" val="1548138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72</a:t>
            </a:fld>
            <a:endParaRPr lang="en-US"/>
          </a:p>
        </p:txBody>
      </p:sp>
    </p:spTree>
    <p:extLst>
      <p:ext uri="{BB962C8B-B14F-4D97-AF65-F5344CB8AC3E}">
        <p14:creationId xmlns:p14="http://schemas.microsoft.com/office/powerpoint/2010/main" val="1814876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Site has instructions that when drug is received it has to be entered into WebDCU system.</a:t>
            </a:r>
          </a:p>
          <a:p>
            <a:r>
              <a:rPr lang="en-US" dirty="0" smtClean="0"/>
              <a:t>If not entered within certain time, an email reminder is sent</a:t>
            </a:r>
          </a:p>
          <a:p>
            <a:r>
              <a:rPr lang="en-US" dirty="0" smtClean="0"/>
              <a:t>Color coding is </a:t>
            </a:r>
            <a:r>
              <a:rPr lang="en-US" dirty="0" err="1" smtClean="0"/>
              <a:t>availabe</a:t>
            </a:r>
            <a:r>
              <a:rPr lang="en-US" dirty="0" smtClean="0"/>
              <a:t> here to indicate age group</a:t>
            </a:r>
          </a:p>
          <a:p>
            <a:r>
              <a:rPr lang="en-US" dirty="0" smtClean="0"/>
              <a:t>QR Code use?</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73</a:t>
            </a:fld>
            <a:endParaRPr lang="en-US"/>
          </a:p>
        </p:txBody>
      </p:sp>
    </p:spTree>
    <p:extLst>
      <p:ext uri="{BB962C8B-B14F-4D97-AF65-F5344CB8AC3E}">
        <p14:creationId xmlns:p14="http://schemas.microsoft.com/office/powerpoint/2010/main" val="3308085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Site has instructions that when drug is received it has to be entered into WebDCU system.</a:t>
            </a:r>
          </a:p>
          <a:p>
            <a:r>
              <a:rPr lang="en-US" dirty="0" smtClean="0"/>
              <a:t>If not entered within certain time, an email reminder is sent</a:t>
            </a:r>
          </a:p>
          <a:p>
            <a:r>
              <a:rPr lang="en-US" dirty="0" smtClean="0"/>
              <a:t>Color coding is </a:t>
            </a:r>
            <a:r>
              <a:rPr lang="en-US" dirty="0" err="1" smtClean="0"/>
              <a:t>availabe</a:t>
            </a:r>
            <a:r>
              <a:rPr lang="en-US" dirty="0" smtClean="0"/>
              <a:t> here to indicate age group</a:t>
            </a:r>
          </a:p>
          <a:p>
            <a:r>
              <a:rPr lang="en-US" dirty="0" smtClean="0"/>
              <a:t>QR Code use?</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74</a:t>
            </a:fld>
            <a:endParaRPr lang="en-US"/>
          </a:p>
        </p:txBody>
      </p:sp>
    </p:spTree>
    <p:extLst>
      <p:ext uri="{BB962C8B-B14F-4D97-AF65-F5344CB8AC3E}">
        <p14:creationId xmlns:p14="http://schemas.microsoft.com/office/powerpoint/2010/main" val="1902508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Site has instructions that when drug is received it has to be entered into WebDCU system.</a:t>
            </a:r>
          </a:p>
          <a:p>
            <a:r>
              <a:rPr lang="en-US" dirty="0" smtClean="0"/>
              <a:t>If not entered within certain time, an email reminder is sent</a:t>
            </a:r>
          </a:p>
          <a:p>
            <a:r>
              <a:rPr lang="en-US" dirty="0" smtClean="0"/>
              <a:t>Color coding is </a:t>
            </a:r>
            <a:r>
              <a:rPr lang="en-US" dirty="0" err="1" smtClean="0"/>
              <a:t>availabe</a:t>
            </a:r>
            <a:r>
              <a:rPr lang="en-US" dirty="0" smtClean="0"/>
              <a:t> here to indicate age group</a:t>
            </a:r>
          </a:p>
          <a:p>
            <a:r>
              <a:rPr lang="en-US" dirty="0" smtClean="0"/>
              <a:t>QR Code use?</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75</a:t>
            </a:fld>
            <a:endParaRPr lang="en-US"/>
          </a:p>
        </p:txBody>
      </p:sp>
    </p:spTree>
    <p:extLst>
      <p:ext uri="{BB962C8B-B14F-4D97-AF65-F5344CB8AC3E}">
        <p14:creationId xmlns:p14="http://schemas.microsoft.com/office/powerpoint/2010/main" val="352887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Double dummy blinding method is used in clinical trial when two active treatments are compared with different delivery procedures, such as IV vs IM, or one table per day vs 2 tablets per day.  </a:t>
            </a:r>
          </a:p>
          <a:p>
            <a:endParaRPr lang="en-US" dirty="0"/>
          </a:p>
        </p:txBody>
      </p:sp>
      <p:sp>
        <p:nvSpPr>
          <p:cNvPr id="4" name="Slide Number Placeholder 3"/>
          <p:cNvSpPr>
            <a:spLocks noGrp="1"/>
          </p:cNvSpPr>
          <p:nvPr>
            <p:ph type="sldNum" sz="quarter" idx="10"/>
          </p:nvPr>
        </p:nvSpPr>
        <p:spPr/>
        <p:txBody>
          <a:bodyPr/>
          <a:lstStyle/>
          <a:p>
            <a:fld id="{A9233282-F3CF-4AC0-BCE3-5E87AB195427}" type="slidenum">
              <a:rPr lang="en-US" smtClean="0"/>
              <a:t>6</a:t>
            </a:fld>
            <a:endParaRPr lang="en-US"/>
          </a:p>
        </p:txBody>
      </p:sp>
    </p:spTree>
    <p:extLst>
      <p:ext uri="{BB962C8B-B14F-4D97-AF65-F5344CB8AC3E}">
        <p14:creationId xmlns:p14="http://schemas.microsoft.com/office/powerpoint/2010/main" val="387003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Site has instructions that when drug is received it has to be entered into WebDCU system.</a:t>
            </a:r>
          </a:p>
          <a:p>
            <a:r>
              <a:rPr lang="en-US" dirty="0" smtClean="0"/>
              <a:t>If not entered within certain time, an email reminder is sent</a:t>
            </a:r>
          </a:p>
          <a:p>
            <a:r>
              <a:rPr lang="en-US" dirty="0" smtClean="0"/>
              <a:t>Color coding is </a:t>
            </a:r>
            <a:r>
              <a:rPr lang="en-US" dirty="0" err="1" smtClean="0"/>
              <a:t>availabe</a:t>
            </a:r>
            <a:r>
              <a:rPr lang="en-US" dirty="0" smtClean="0"/>
              <a:t> here to indicate age group</a:t>
            </a:r>
          </a:p>
          <a:p>
            <a:r>
              <a:rPr lang="en-US" dirty="0" smtClean="0"/>
              <a:t>QR Code use?</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76</a:t>
            </a:fld>
            <a:endParaRPr lang="en-US"/>
          </a:p>
        </p:txBody>
      </p:sp>
    </p:spTree>
    <p:extLst>
      <p:ext uri="{BB962C8B-B14F-4D97-AF65-F5344CB8AC3E}">
        <p14:creationId xmlns:p14="http://schemas.microsoft.com/office/powerpoint/2010/main" val="383211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77</a:t>
            </a:fld>
            <a:endParaRPr lang="en-US"/>
          </a:p>
        </p:txBody>
      </p:sp>
    </p:spTree>
    <p:extLst>
      <p:ext uri="{BB962C8B-B14F-4D97-AF65-F5344CB8AC3E}">
        <p14:creationId xmlns:p14="http://schemas.microsoft.com/office/powerpoint/2010/main" val="4007606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Site has instructions that when drug is received it has to be entered into WebDCU system.</a:t>
            </a:r>
          </a:p>
          <a:p>
            <a:r>
              <a:rPr lang="en-US" dirty="0" smtClean="0"/>
              <a:t>If not entered within certain time, an email reminder is sent</a:t>
            </a:r>
          </a:p>
          <a:p>
            <a:r>
              <a:rPr lang="en-US" dirty="0" smtClean="0"/>
              <a:t>Color coding is </a:t>
            </a:r>
            <a:r>
              <a:rPr lang="en-US" dirty="0" err="1" smtClean="0"/>
              <a:t>availabe</a:t>
            </a:r>
            <a:r>
              <a:rPr lang="en-US" dirty="0" smtClean="0"/>
              <a:t> here to indicate age group</a:t>
            </a:r>
          </a:p>
          <a:p>
            <a:r>
              <a:rPr lang="en-US" dirty="0" smtClean="0"/>
              <a:t>QR Code use?</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78</a:t>
            </a:fld>
            <a:endParaRPr lang="en-US"/>
          </a:p>
        </p:txBody>
      </p:sp>
    </p:spTree>
    <p:extLst>
      <p:ext uri="{BB962C8B-B14F-4D97-AF65-F5344CB8AC3E}">
        <p14:creationId xmlns:p14="http://schemas.microsoft.com/office/powerpoint/2010/main" val="2398299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3"/>
            <a:r>
              <a:rPr lang="en-US" dirty="0" smtClean="0"/>
              <a:t>Requested on, shipped on, received on, status, used on patient</a:t>
            </a:r>
          </a:p>
        </p:txBody>
      </p:sp>
      <p:sp>
        <p:nvSpPr>
          <p:cNvPr id="4" name="Slide Number Placeholder 3"/>
          <p:cNvSpPr>
            <a:spLocks noGrp="1"/>
          </p:cNvSpPr>
          <p:nvPr>
            <p:ph type="sldNum" sz="quarter" idx="10"/>
          </p:nvPr>
        </p:nvSpPr>
        <p:spPr/>
        <p:txBody>
          <a:bodyPr/>
          <a:lstStyle/>
          <a:p>
            <a:fld id="{29D20391-3C3F-4CC0-86E5-5D94F7B838EB}" type="slidenum">
              <a:rPr lang="en-US" smtClean="0"/>
              <a:t>79</a:t>
            </a:fld>
            <a:endParaRPr lang="en-US"/>
          </a:p>
        </p:txBody>
      </p:sp>
    </p:spTree>
    <p:extLst>
      <p:ext uri="{BB962C8B-B14F-4D97-AF65-F5344CB8AC3E}">
        <p14:creationId xmlns:p14="http://schemas.microsoft.com/office/powerpoint/2010/main" val="3867422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Double dummy blinding method is used in clinical trial when two active treatments are compared with different delivery procedures, such as IV vs IM, or one table per day vs 2 tablets per day.  </a:t>
            </a:r>
          </a:p>
          <a:p>
            <a:endParaRPr lang="en-US" dirty="0"/>
          </a:p>
        </p:txBody>
      </p:sp>
      <p:sp>
        <p:nvSpPr>
          <p:cNvPr id="4" name="Slide Number Placeholder 3"/>
          <p:cNvSpPr>
            <a:spLocks noGrp="1"/>
          </p:cNvSpPr>
          <p:nvPr>
            <p:ph type="sldNum" sz="quarter" idx="10"/>
          </p:nvPr>
        </p:nvSpPr>
        <p:spPr/>
        <p:txBody>
          <a:bodyPr/>
          <a:lstStyle/>
          <a:p>
            <a:fld id="{A9233282-F3CF-4AC0-BCE3-5E87AB195427}" type="slidenum">
              <a:rPr lang="en-US" smtClean="0"/>
              <a:t>7</a:t>
            </a:fld>
            <a:endParaRPr lang="en-US"/>
          </a:p>
        </p:txBody>
      </p:sp>
    </p:spTree>
    <p:extLst>
      <p:ext uri="{BB962C8B-B14F-4D97-AF65-F5344CB8AC3E}">
        <p14:creationId xmlns:p14="http://schemas.microsoft.com/office/powerpoint/2010/main" val="387003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Double dummy blinding method is used in clinical trial when two active treatments are compared with different delivery procedures, such as IV vs IM, or one table per day vs 2 tablets per day.  </a:t>
            </a:r>
          </a:p>
          <a:p>
            <a:endParaRPr lang="en-US" dirty="0"/>
          </a:p>
        </p:txBody>
      </p:sp>
      <p:sp>
        <p:nvSpPr>
          <p:cNvPr id="4" name="Slide Number Placeholder 3"/>
          <p:cNvSpPr>
            <a:spLocks noGrp="1"/>
          </p:cNvSpPr>
          <p:nvPr>
            <p:ph type="sldNum" sz="quarter" idx="10"/>
          </p:nvPr>
        </p:nvSpPr>
        <p:spPr/>
        <p:txBody>
          <a:bodyPr/>
          <a:lstStyle/>
          <a:p>
            <a:fld id="{A9233282-F3CF-4AC0-BCE3-5E87AB195427}" type="slidenum">
              <a:rPr lang="en-US" smtClean="0"/>
              <a:t>8</a:t>
            </a:fld>
            <a:endParaRPr lang="en-US"/>
          </a:p>
        </p:txBody>
      </p:sp>
    </p:spTree>
    <p:extLst>
      <p:ext uri="{BB962C8B-B14F-4D97-AF65-F5344CB8AC3E}">
        <p14:creationId xmlns:p14="http://schemas.microsoft.com/office/powerpoint/2010/main" val="387003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233282-F3CF-4AC0-BCE3-5E87AB195427}" type="slidenum">
              <a:rPr lang="en-US" smtClean="0"/>
              <a:t>10</a:t>
            </a:fld>
            <a:endParaRPr lang="en-US"/>
          </a:p>
        </p:txBody>
      </p:sp>
    </p:spTree>
    <p:extLst>
      <p:ext uri="{BB962C8B-B14F-4D97-AF65-F5344CB8AC3E}">
        <p14:creationId xmlns:p14="http://schemas.microsoft.com/office/powerpoint/2010/main" val="34797394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18987" rtl="0" eaLnBrk="1" fontAlgn="auto" latinLnBrk="0" hangingPunct="1">
              <a:lnSpc>
                <a:spcPct val="100000"/>
              </a:lnSpc>
              <a:spcBef>
                <a:spcPts val="0"/>
              </a:spcBef>
              <a:spcAft>
                <a:spcPts val="0"/>
              </a:spcAft>
              <a:buClrTx/>
              <a:buSzTx/>
              <a:buFontTx/>
              <a:buNone/>
              <a:tabLst/>
              <a:defRPr/>
            </a:pPr>
            <a:r>
              <a:rPr lang="en-US" dirty="0" smtClean="0"/>
              <a:t>Fortunately,</a:t>
            </a:r>
            <a:r>
              <a:rPr lang="en-US" baseline="0" dirty="0" smtClean="0"/>
              <a:t> the </a:t>
            </a:r>
            <a:r>
              <a:rPr lang="en-US" dirty="0" smtClean="0"/>
              <a:t>3 drugs are identical in color.  And</a:t>
            </a:r>
            <a:r>
              <a:rPr lang="en-US" baseline="0" dirty="0" smtClean="0"/>
              <a:t> the drug was manufactured such that the </a:t>
            </a:r>
            <a:r>
              <a:rPr lang="en-US" dirty="0" smtClean="0"/>
              <a:t>rate and duration</a:t>
            </a:r>
            <a:r>
              <a:rPr lang="en-US" baseline="0" dirty="0" smtClean="0"/>
              <a:t> of i</a:t>
            </a:r>
            <a:r>
              <a:rPr lang="en-US" dirty="0" smtClean="0"/>
              <a:t>nfusion </a:t>
            </a:r>
            <a:r>
              <a:rPr lang="en-US" baseline="0" dirty="0" smtClean="0"/>
              <a:t>was the same for all 3 drugs.  This simplified blinding and administration</a:t>
            </a:r>
            <a:endParaRPr lang="en-US" dirty="0" smtClean="0"/>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51</a:t>
            </a:fld>
            <a:endParaRPr lang="en-US"/>
          </a:p>
        </p:txBody>
      </p:sp>
    </p:spTree>
    <p:extLst>
      <p:ext uri="{BB962C8B-B14F-4D97-AF65-F5344CB8AC3E}">
        <p14:creationId xmlns:p14="http://schemas.microsoft.com/office/powerpoint/2010/main" val="961630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Next boxes</a:t>
            </a:r>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53</a:t>
            </a:fld>
            <a:endParaRPr lang="en-US"/>
          </a:p>
        </p:txBody>
      </p:sp>
    </p:spTree>
    <p:extLst>
      <p:ext uri="{BB962C8B-B14F-4D97-AF65-F5344CB8AC3E}">
        <p14:creationId xmlns:p14="http://schemas.microsoft.com/office/powerpoint/2010/main" val="508023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600" kern="1200" dirty="0" smtClean="0">
                <a:solidFill>
                  <a:schemeClr val="tx1"/>
                </a:solidFill>
                <a:effectLst/>
                <a:latin typeface="+mn-lt"/>
                <a:ea typeface="+mn-ea"/>
                <a:cs typeface="+mn-cs"/>
              </a:rPr>
              <a:t>The first four digits of the barcode correspond to the randomization number.  The last 3 digits of the barcode correspond to the encrypted treatment assignment.  Using a simple but secret algorithm, this number can be un-encrypted</a:t>
            </a:r>
            <a:r>
              <a:rPr lang="en-US" sz="1600" kern="1200" baseline="0" dirty="0" smtClean="0">
                <a:solidFill>
                  <a:schemeClr val="tx1"/>
                </a:solidFill>
                <a:effectLst/>
                <a:latin typeface="+mn-lt"/>
                <a:ea typeface="+mn-ea"/>
                <a:cs typeface="+mn-cs"/>
              </a:rPr>
              <a:t> to reveal the treatment assignment.  Robert will talk a bit more about this, but an </a:t>
            </a:r>
            <a:r>
              <a:rPr lang="en-US" sz="1600" kern="1200" baseline="0" dirty="0" err="1" smtClean="0">
                <a:solidFill>
                  <a:schemeClr val="tx1"/>
                </a:solidFill>
                <a:effectLst/>
                <a:latin typeface="+mn-lt"/>
                <a:ea typeface="+mn-ea"/>
                <a:cs typeface="+mn-cs"/>
              </a:rPr>
              <a:t>itouch</a:t>
            </a:r>
            <a:r>
              <a:rPr lang="en-US" sz="1600" kern="1200" baseline="0" dirty="0" smtClean="0">
                <a:solidFill>
                  <a:schemeClr val="tx1"/>
                </a:solidFill>
                <a:effectLst/>
                <a:latin typeface="+mn-lt"/>
                <a:ea typeface="+mn-ea"/>
                <a:cs typeface="+mn-cs"/>
              </a:rPr>
              <a:t> is packed in each ‘Use Next’ box and the </a:t>
            </a:r>
            <a:r>
              <a:rPr lang="en-US" sz="1600" kern="1200" baseline="0" dirty="0" err="1" smtClean="0">
                <a:solidFill>
                  <a:schemeClr val="tx1"/>
                </a:solidFill>
                <a:effectLst/>
                <a:latin typeface="+mn-lt"/>
                <a:ea typeface="+mn-ea"/>
                <a:cs typeface="+mn-cs"/>
              </a:rPr>
              <a:t>itouch</a:t>
            </a:r>
            <a:r>
              <a:rPr lang="en-US" sz="1600" kern="1200" baseline="0" dirty="0" smtClean="0">
                <a:solidFill>
                  <a:schemeClr val="tx1"/>
                </a:solidFill>
                <a:effectLst/>
                <a:latin typeface="+mn-lt"/>
                <a:ea typeface="+mn-ea"/>
                <a:cs typeface="+mn-cs"/>
              </a:rPr>
              <a:t> contains the encryption algorithm.  Scanning the barcode with </a:t>
            </a:r>
            <a:r>
              <a:rPr lang="en-US" sz="1600" kern="1200" baseline="0" dirty="0" err="1" smtClean="0">
                <a:solidFill>
                  <a:schemeClr val="tx1"/>
                </a:solidFill>
                <a:effectLst/>
                <a:latin typeface="+mn-lt"/>
                <a:ea typeface="+mn-ea"/>
                <a:cs typeface="+mn-cs"/>
              </a:rPr>
              <a:t>itouch</a:t>
            </a:r>
            <a:r>
              <a:rPr lang="en-US" sz="1600" kern="1200" baseline="0" dirty="0" smtClean="0">
                <a:solidFill>
                  <a:schemeClr val="tx1"/>
                </a:solidFill>
                <a:effectLst/>
                <a:latin typeface="+mn-lt"/>
                <a:ea typeface="+mn-ea"/>
                <a:cs typeface="+mn-cs"/>
              </a:rPr>
              <a:t> 60 minutes after study drug treatment reveals the treatment assignment.</a:t>
            </a:r>
            <a:endParaRPr lang="en-US" sz="16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9D20391-3C3F-4CC0-86E5-5D94F7B838EB}" type="slidenum">
              <a:rPr lang="en-US" smtClean="0"/>
              <a:t>58</a:t>
            </a:fld>
            <a:endParaRPr lang="en-US"/>
          </a:p>
        </p:txBody>
      </p:sp>
    </p:spTree>
    <p:extLst>
      <p:ext uri="{BB962C8B-B14F-4D97-AF65-F5344CB8AC3E}">
        <p14:creationId xmlns:p14="http://schemas.microsoft.com/office/powerpoint/2010/main" val="2148060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track a drugs shipment, we need to know how the drug gets from the central pharmacy to the clinical site.</a:t>
            </a:r>
          </a:p>
          <a:p>
            <a:r>
              <a:rPr lang="en-US" dirty="0" smtClean="0"/>
              <a:t>Sometimes its not always directly from A to B.</a:t>
            </a:r>
          </a:p>
          <a:p>
            <a:r>
              <a:rPr lang="en-US" dirty="0" smtClean="0"/>
              <a:t>Sometimes it may go from A to B to C to D.</a:t>
            </a:r>
          </a:p>
          <a:p>
            <a:r>
              <a:rPr lang="en-US" dirty="0" smtClean="0"/>
              <a:t>We developed a generic process that can account for multiple stops.</a:t>
            </a:r>
          </a:p>
          <a:p>
            <a:endParaRPr lang="en-US" dirty="0"/>
          </a:p>
        </p:txBody>
      </p:sp>
      <p:sp>
        <p:nvSpPr>
          <p:cNvPr id="4" name="Slide Number Placeholder 3"/>
          <p:cNvSpPr>
            <a:spLocks noGrp="1"/>
          </p:cNvSpPr>
          <p:nvPr>
            <p:ph type="sldNum" sz="quarter" idx="10"/>
          </p:nvPr>
        </p:nvSpPr>
        <p:spPr/>
        <p:txBody>
          <a:bodyPr/>
          <a:lstStyle/>
          <a:p>
            <a:fld id="{29D20391-3C3F-4CC0-86E5-5D94F7B838EB}" type="slidenum">
              <a:rPr lang="en-US" smtClean="0"/>
              <a:t>61</a:t>
            </a:fld>
            <a:endParaRPr lang="en-US"/>
          </a:p>
        </p:txBody>
      </p:sp>
    </p:spTree>
    <p:extLst>
      <p:ext uri="{BB962C8B-B14F-4D97-AF65-F5344CB8AC3E}">
        <p14:creationId xmlns:p14="http://schemas.microsoft.com/office/powerpoint/2010/main" val="15053167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gif"/><Relationship Id="rId5" Type="http://schemas.microsoft.com/office/2007/relationships/hdphoto" Target="../media/hdphoto1.wdp"/><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grpSp>
        <p:nvGrpSpPr>
          <p:cNvPr id="8" name="Group 7"/>
          <p:cNvGrpSpPr/>
          <p:nvPr userDrawn="1"/>
        </p:nvGrpSpPr>
        <p:grpSpPr>
          <a:xfrm>
            <a:off x="0" y="-107535"/>
            <a:ext cx="12192000" cy="6965535"/>
            <a:chOff x="-3585029" y="-2360405"/>
            <a:chExt cx="12192000" cy="6965535"/>
          </a:xfrm>
        </p:grpSpPr>
        <p:pic>
          <p:nvPicPr>
            <p:cNvPr id="2050" name="Picture 2" descr="Image result for medical university of south carolina"/>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585029" y="-2360405"/>
              <a:ext cx="12192000" cy="696553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3585029" y="-2360405"/>
              <a:ext cx="12192000" cy="6959601"/>
            </a:xfrm>
            <a:prstGeom prst="rect">
              <a:avLst/>
            </a:prstGeom>
            <a:solidFill>
              <a:srgbClr val="FFFFFF">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3585029" y="-2355644"/>
              <a:ext cx="12192000" cy="6959601"/>
            </a:xfrm>
            <a:prstGeom prst="rect">
              <a:avLst/>
            </a:prstGeom>
            <a:solidFill>
              <a:srgbClr val="FFFFFF">
                <a:alpha val="5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Subtitle 2"/>
          <p:cNvSpPr>
            <a:spLocks noGrp="1"/>
          </p:cNvSpPr>
          <p:nvPr>
            <p:ph type="subTitle" idx="1"/>
          </p:nvPr>
        </p:nvSpPr>
        <p:spPr>
          <a:xfrm>
            <a:off x="2882900" y="3109344"/>
            <a:ext cx="8947484" cy="1830956"/>
          </a:xfrm>
          <a:solidFill>
            <a:schemeClr val="tx2">
              <a:lumMod val="50000"/>
              <a:alpha val="67843"/>
            </a:schemeClr>
          </a:solidFill>
        </p:spPr>
        <p:txBody>
          <a:bodyPr>
            <a:noAutofit/>
          </a:bodyPr>
          <a:lstStyle>
            <a:lvl1pPr marL="0" indent="0" algn="l">
              <a:spcBef>
                <a:spcPts val="0"/>
              </a:spcBef>
              <a:buNone/>
              <a:defRPr sz="4400" b="1">
                <a:solidFill>
                  <a:schemeClr val="bg1"/>
                </a:solidFill>
                <a:effectLst>
                  <a:outerShdw blurRad="50800" dist="38100" dir="2700000" algn="tl" rotWithShape="0">
                    <a:prstClr val="black">
                      <a:alpha val="40000"/>
                    </a:prstClr>
                  </a:outerShdw>
                </a:effectLst>
                <a:latin typeface="Quadraat" panose="02000503060000020004"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endParaRPr lang="en-US" dirty="0"/>
          </a:p>
        </p:txBody>
      </p:sp>
      <p:sp>
        <p:nvSpPr>
          <p:cNvPr id="12" name="Rectangle 11"/>
          <p:cNvSpPr/>
          <p:nvPr userDrawn="1"/>
        </p:nvSpPr>
        <p:spPr>
          <a:xfrm>
            <a:off x="7956884" y="6402819"/>
            <a:ext cx="1106906" cy="455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0" kern="1300" spc="30" baseline="0" dirty="0">
              <a:solidFill>
                <a:schemeClr val="tx1">
                  <a:lumMod val="75000"/>
                </a:schemeClr>
              </a:solidFill>
              <a:latin typeface="Corbel" panose="020B0503020204020204" pitchFamily="34" charset="0"/>
            </a:endParaRPr>
          </a:p>
        </p:txBody>
      </p:sp>
      <p:sp>
        <p:nvSpPr>
          <p:cNvPr id="11" name="Rectangle 10"/>
          <p:cNvSpPr/>
          <p:nvPr userDrawn="1"/>
        </p:nvSpPr>
        <p:spPr>
          <a:xfrm>
            <a:off x="9095874" y="6408821"/>
            <a:ext cx="3096126" cy="44835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0" kern="1300" spc="30" baseline="0" dirty="0" smtClean="0">
                <a:solidFill>
                  <a:schemeClr val="tx1">
                    <a:lumMod val="75000"/>
                  </a:schemeClr>
                </a:solidFill>
                <a:latin typeface="Corbel" panose="020B0503020204020204" pitchFamily="34" charset="0"/>
              </a:rPr>
              <a:t>Changing What’s Possible | DCU.MUSC.edu</a:t>
            </a:r>
            <a:endParaRPr lang="en-US" sz="1200" b="0" kern="1300" spc="30" baseline="0" dirty="0">
              <a:solidFill>
                <a:schemeClr val="tx1">
                  <a:lumMod val="75000"/>
                </a:schemeClr>
              </a:solidFill>
              <a:latin typeface="Corbel" panose="020B0503020204020204" pitchFamily="34" charset="0"/>
            </a:endParaRPr>
          </a:p>
        </p:txBody>
      </p:sp>
      <p:pic>
        <p:nvPicPr>
          <p:cNvPr id="13" name="Picture 2" descr="Image result for society for clinical trials"/>
          <p:cNvPicPr>
            <a:picLocks noChangeAspect="1" noChangeArrowheads="1"/>
          </p:cNvPicPr>
          <p:nvPr userDrawn="1"/>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369980"/>
            <a:ext cx="1270431" cy="45518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userDrawn="1"/>
        </p:nvSpPr>
        <p:spPr>
          <a:xfrm>
            <a:off x="1181774" y="6424296"/>
            <a:ext cx="951826" cy="400110"/>
          </a:xfrm>
          <a:prstGeom prst="rect">
            <a:avLst/>
          </a:prstGeom>
          <a:noFill/>
        </p:spPr>
        <p:txBody>
          <a:bodyPr wrap="square" rtlCol="0">
            <a:spAutoFit/>
          </a:bodyPr>
          <a:lstStyle/>
          <a:p>
            <a:r>
              <a:rPr lang="en-US" sz="2000" dirty="0" smtClean="0">
                <a:solidFill>
                  <a:srgbClr val="001A88"/>
                </a:solidFill>
                <a:latin typeface="Quadraat" panose="02000503060000020004" pitchFamily="2" charset="0"/>
              </a:rPr>
              <a:t>| 2018</a:t>
            </a:r>
            <a:endParaRPr lang="en-US" sz="2000" dirty="0">
              <a:solidFill>
                <a:srgbClr val="001A88"/>
              </a:solidFill>
              <a:latin typeface="Quadraat" panose="02000503060000020004" pitchFamily="2" charset="0"/>
            </a:endParaRPr>
          </a:p>
        </p:txBody>
      </p:sp>
      <p:pic>
        <p:nvPicPr>
          <p:cNvPr id="15" name="Picture 14"/>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ackgroundRemoval t="10000" b="90000" l="10000" r="90000">
                        <a14:foregroundMark x1="43459" y1="36815" x2="43459" y2="36815"/>
                        <a14:foregroundMark x1="56541" y1="33976" x2="56541" y2="33976"/>
                        <a14:foregroundMark x1="69974" y1="34787" x2="69974" y2="34787"/>
                        <a14:foregroundMark x1="77788" y1="34584" x2="77788" y2="34584"/>
                        <a14:foregroundMark x1="12818" y1="49696" x2="12818" y2="49696"/>
                        <a14:foregroundMark x1="20808" y1="51927" x2="20808" y2="51927"/>
                        <a14:foregroundMark x1="28885" y1="51318" x2="28885" y2="51318"/>
                        <a14:foregroundMark x1="30992" y1="51116" x2="30992" y2="51116"/>
                        <a14:foregroundMark x1="31168" y1="48580" x2="31168" y2="48580"/>
                        <a14:foregroundMark x1="34504" y1="50406" x2="34504" y2="50406"/>
                        <a14:foregroundMark x1="40299" y1="51116" x2="40299" y2="51116"/>
                        <a14:foregroundMark x1="42142" y1="51318" x2="42142" y2="51318"/>
                        <a14:foregroundMark x1="47059" y1="52028" x2="47059" y2="52028"/>
                        <a14:foregroundMark x1="54083" y1="51116" x2="54083" y2="51116"/>
                        <a14:foregroundMark x1="58824" y1="48580" x2="58824" y2="48580"/>
                        <a14:foregroundMark x1="58911" y1="51116" x2="58911" y2="51116"/>
                        <a14:foregroundMark x1="61194" y1="51014" x2="61194" y2="51014"/>
                        <a14:foregroundMark x1="66111" y1="52028" x2="66111" y2="52028"/>
                        <a14:foregroundMark x1="71027" y1="52028" x2="71027" y2="52028"/>
                        <a14:foregroundMark x1="74188" y1="51623" x2="74188" y2="51623"/>
                        <a14:foregroundMark x1="79017" y1="48479" x2="79017" y2="48479"/>
                        <a14:foregroundMark x1="78929" y1="50811" x2="78929" y2="50811"/>
                        <a14:foregroundMark x1="81124" y1="50101" x2="81124" y2="50101"/>
                        <a14:foregroundMark x1="83670" y1="50609" x2="83670" y2="50609"/>
                        <a14:foregroundMark x1="17910" y1="62373" x2="17910" y2="62373"/>
                        <a14:foregroundMark x1="20720" y1="62069" x2="20720" y2="62069"/>
                        <a14:foregroundMark x1="25812" y1="62170" x2="25812" y2="62170"/>
                        <a14:foregroundMark x1="33099" y1="62170" x2="33099" y2="62170"/>
                        <a14:foregroundMark x1="36260" y1="63387" x2="36260" y2="63387"/>
                        <a14:foregroundMark x1="41879" y1="62272" x2="41879" y2="62272"/>
                        <a14:foregroundMark x1="44513" y1="62677" x2="44513" y2="62677"/>
                        <a14:foregroundMark x1="51888" y1="62576" x2="51888" y2="62576"/>
                        <a14:foregroundMark x1="60404" y1="64300" x2="60404" y2="64300"/>
                        <a14:foregroundMark x1="62862" y1="62576" x2="62862" y2="62576"/>
                        <a14:foregroundMark x1="66725" y1="62069" x2="66725" y2="62069"/>
                        <a14:foregroundMark x1="71027" y1="61968" x2="71027" y2="61968"/>
                        <a14:foregroundMark x1="73573" y1="59939" x2="73573" y2="59939"/>
                        <a14:foregroundMark x1="73310" y1="62982" x2="73310" y2="62982"/>
                        <a14:foregroundMark x1="76558" y1="62475" x2="76558" y2="62475"/>
                        <a14:foregroundMark x1="83758" y1="64300" x2="83758" y2="64300"/>
                        <a14:backgroundMark x1="22564" y1="51623" x2="22564" y2="51623"/>
                        <a14:backgroundMark x1="38718" y1="53753" x2="38718" y2="53753"/>
                        <a14:backgroundMark x1="59087" y1="65517" x2="59087" y2="65517"/>
                        <a14:backgroundMark x1="82090" y1="65416" x2="82090" y2="65416"/>
                        <a14:backgroundMark x1="67428" y1="51521" x2="67428" y2="51521"/>
                      </a14:backgroundRemoval>
                    </a14:imgEffect>
                    <a14:imgEffect>
                      <a14:sharpenSoften amount="100000"/>
                    </a14:imgEffect>
                    <a14:imgEffect>
                      <a14:brightnessContrast bright="100000"/>
                    </a14:imgEffect>
                  </a14:imgLayer>
                </a14:imgProps>
              </a:ext>
              <a:ext uri="{28A0092B-C50C-407E-A947-70E740481C1C}">
                <a14:useLocalDpi xmlns:a14="http://schemas.microsoft.com/office/drawing/2010/main" val="0"/>
              </a:ext>
            </a:extLst>
          </a:blip>
          <a:srcRect l="9433" t="8932" r="8669" b="51835"/>
          <a:stretch/>
        </p:blipFill>
        <p:spPr>
          <a:xfrm>
            <a:off x="8057135" y="6435656"/>
            <a:ext cx="938789" cy="389505"/>
          </a:xfrm>
          <a:prstGeom prst="rect">
            <a:avLst/>
          </a:prstGeom>
        </p:spPr>
      </p:pic>
      <p:pic>
        <p:nvPicPr>
          <p:cNvPr id="2052" name="Picture 4" descr="go to DCU Home"/>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844550" y="3109344"/>
            <a:ext cx="2038350" cy="18781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9911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4311316" y="6369468"/>
            <a:ext cx="2743200" cy="365125"/>
          </a:xfrm>
          <a:prstGeom prst="rect">
            <a:avLst/>
          </a:prstGeom>
        </p:spPr>
        <p:txBody>
          <a:bodyPr/>
          <a:lstStyle>
            <a:lvl1pPr algn="ctr">
              <a:defRPr/>
            </a:lvl1pPr>
          </a:lstStyle>
          <a:p>
            <a:r>
              <a:rPr lang="en-US" dirty="0" smtClean="0"/>
              <a:t>- </a:t>
            </a:r>
            <a:fld id="{F09F0272-E83A-4E60-A4ED-53D541DAB7AE}" type="slidenum">
              <a:rPr lang="en-US" smtClean="0"/>
              <a:pPr/>
              <a:t>‹#›</a:t>
            </a:fld>
            <a:r>
              <a:rPr lang="en-US" dirty="0" smtClean="0"/>
              <a:t> -</a:t>
            </a:r>
            <a:endParaRPr lang="en-US" dirty="0"/>
          </a:p>
        </p:txBody>
      </p:sp>
      <p:cxnSp>
        <p:nvCxnSpPr>
          <p:cNvPr id="11" name="Straight Connector 10"/>
          <p:cNvCxnSpPr/>
          <p:nvPr userDrawn="1"/>
        </p:nvCxnSpPr>
        <p:spPr>
          <a:xfrm flipV="1">
            <a:off x="180474" y="986589"/>
            <a:ext cx="11831052" cy="16043"/>
          </a:xfrm>
          <a:prstGeom prst="line">
            <a:avLst/>
          </a:prstGeom>
          <a:ln w="1270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Title Placeholder 1"/>
          <p:cNvSpPr>
            <a:spLocks noGrp="1"/>
          </p:cNvSpPr>
          <p:nvPr>
            <p:ph type="title"/>
          </p:nvPr>
        </p:nvSpPr>
        <p:spPr>
          <a:xfrm>
            <a:off x="838200" y="108452"/>
            <a:ext cx="10515600" cy="88615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6" name="Content Placeholder 2"/>
          <p:cNvSpPr>
            <a:spLocks noGrp="1"/>
          </p:cNvSpPr>
          <p:nvPr>
            <p:ph sz="half" idx="1"/>
          </p:nvPr>
        </p:nvSpPr>
        <p:spPr>
          <a:xfrm>
            <a:off x="838200" y="1171074"/>
            <a:ext cx="10934700" cy="500588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6808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8864343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171074"/>
            <a:ext cx="5181600" cy="500588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72200" y="1171074"/>
            <a:ext cx="5181600" cy="50058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userDrawn="1"/>
        </p:nvCxnSpPr>
        <p:spPr>
          <a:xfrm flipV="1">
            <a:off x="180474" y="986589"/>
            <a:ext cx="11831052" cy="16043"/>
          </a:xfrm>
          <a:prstGeom prst="line">
            <a:avLst/>
          </a:prstGeom>
          <a:ln w="1270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2774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Slide Number Placeholder 5"/>
          <p:cNvSpPr>
            <a:spLocks noGrp="1"/>
          </p:cNvSpPr>
          <p:nvPr>
            <p:ph type="sldNum" sz="quarter" idx="12"/>
          </p:nvPr>
        </p:nvSpPr>
        <p:spPr>
          <a:xfrm>
            <a:off x="4311316" y="6369468"/>
            <a:ext cx="2743200" cy="365125"/>
          </a:xfrm>
          <a:prstGeom prst="rect">
            <a:avLst/>
          </a:prstGeom>
        </p:spPr>
        <p:txBody>
          <a:bodyPr/>
          <a:lstStyle>
            <a:lvl1pPr algn="ctr">
              <a:defRPr/>
            </a:lvl1pPr>
          </a:lstStyle>
          <a:p>
            <a:r>
              <a:rPr lang="en-US" dirty="0" smtClean="0"/>
              <a:t>- </a:t>
            </a:r>
            <a:fld id="{F09F0272-E83A-4E60-A4ED-53D541DAB7AE}" type="slidenum">
              <a:rPr lang="en-US" smtClean="0"/>
              <a:pPr/>
              <a:t>‹#›</a:t>
            </a:fld>
            <a:r>
              <a:rPr lang="en-US" dirty="0" smtClean="0"/>
              <a:t> -</a:t>
            </a:r>
            <a:endParaRPr lang="en-US" dirty="0"/>
          </a:p>
        </p:txBody>
      </p:sp>
    </p:spTree>
    <p:extLst>
      <p:ext uri="{BB962C8B-B14F-4D97-AF65-F5344CB8AC3E}">
        <p14:creationId xmlns:p14="http://schemas.microsoft.com/office/powerpoint/2010/main" val="3967724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Slide Number Placeholder 5"/>
          <p:cNvSpPr>
            <a:spLocks noGrp="1"/>
          </p:cNvSpPr>
          <p:nvPr>
            <p:ph type="sldNum" sz="quarter" idx="12"/>
          </p:nvPr>
        </p:nvSpPr>
        <p:spPr>
          <a:xfrm>
            <a:off x="4311316" y="6369468"/>
            <a:ext cx="2743200" cy="365125"/>
          </a:xfrm>
          <a:prstGeom prst="rect">
            <a:avLst/>
          </a:prstGeom>
        </p:spPr>
        <p:txBody>
          <a:bodyPr/>
          <a:lstStyle>
            <a:lvl1pPr algn="ctr">
              <a:defRPr/>
            </a:lvl1pPr>
          </a:lstStyle>
          <a:p>
            <a:r>
              <a:rPr lang="en-US" dirty="0" smtClean="0"/>
              <a:t>- </a:t>
            </a:r>
            <a:fld id="{F09F0272-E83A-4E60-A4ED-53D541DAB7AE}" type="slidenum">
              <a:rPr lang="en-US" smtClean="0"/>
              <a:pPr/>
              <a:t>‹#›</a:t>
            </a:fld>
            <a:r>
              <a:rPr lang="en-US" dirty="0" smtClean="0"/>
              <a:t> -</a:t>
            </a:r>
            <a:endParaRPr lang="en-US" dirty="0"/>
          </a:p>
        </p:txBody>
      </p:sp>
      <p:cxnSp>
        <p:nvCxnSpPr>
          <p:cNvPr id="7" name="Straight Connector 6"/>
          <p:cNvCxnSpPr/>
          <p:nvPr userDrawn="1"/>
        </p:nvCxnSpPr>
        <p:spPr>
          <a:xfrm flipV="1">
            <a:off x="180474" y="986589"/>
            <a:ext cx="11831052" cy="16043"/>
          </a:xfrm>
          <a:prstGeom prst="line">
            <a:avLst/>
          </a:prstGeom>
          <a:ln w="1270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0807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5216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gif"/><Relationship Id="rId5" Type="http://schemas.openxmlformats.org/officeDocument/2006/relationships/slideLayout" Target="../slideLayouts/slideLayout5.xml"/><Relationship Id="rId10" Type="http://schemas.microsoft.com/office/2007/relationships/hdphoto" Target="../media/hdphoto1.wdp"/><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08452"/>
            <a:ext cx="10515600" cy="88615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195137"/>
            <a:ext cx="10515600" cy="498182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Rectangle 10"/>
          <p:cNvSpPr/>
          <p:nvPr userDrawn="1"/>
        </p:nvSpPr>
        <p:spPr>
          <a:xfrm>
            <a:off x="9095874" y="6408821"/>
            <a:ext cx="3096126" cy="44835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0" kern="1300" spc="30" baseline="0" dirty="0" smtClean="0">
                <a:solidFill>
                  <a:schemeClr val="tx1">
                    <a:lumMod val="75000"/>
                  </a:schemeClr>
                </a:solidFill>
                <a:latin typeface="Corbel" panose="020B0503020204020204" pitchFamily="34" charset="0"/>
              </a:rPr>
              <a:t>Changing What’s Possible | DCU.MUSC.edu</a:t>
            </a:r>
            <a:endParaRPr lang="en-US" sz="1200" b="0" kern="1300" spc="30" baseline="0" dirty="0">
              <a:solidFill>
                <a:schemeClr val="tx1">
                  <a:lumMod val="75000"/>
                </a:schemeClr>
              </a:solidFill>
              <a:latin typeface="Corbel" panose="020B0503020204020204" pitchFamily="34" charset="0"/>
            </a:endParaRPr>
          </a:p>
        </p:txBody>
      </p:sp>
      <p:sp>
        <p:nvSpPr>
          <p:cNvPr id="12" name="Rectangle 11"/>
          <p:cNvSpPr/>
          <p:nvPr userDrawn="1"/>
        </p:nvSpPr>
        <p:spPr>
          <a:xfrm>
            <a:off x="7956884" y="6402819"/>
            <a:ext cx="1106906" cy="4551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0" kern="1300" spc="30" baseline="0" dirty="0">
              <a:solidFill>
                <a:schemeClr val="tx1">
                  <a:lumMod val="75000"/>
                </a:schemeClr>
              </a:solidFill>
              <a:latin typeface="Corbel" panose="020B0503020204020204" pitchFamily="34" charset="0"/>
            </a:endParaRPr>
          </a:p>
        </p:txBody>
      </p:sp>
      <p:pic>
        <p:nvPicPr>
          <p:cNvPr id="13" name="Picture 12"/>
          <p:cNvPicPr>
            <a:picLocks noChangeAspect="1"/>
          </p:cNvPicPr>
          <p:nvPr userDrawn="1"/>
        </p:nvPicPr>
        <p:blipFill rotWithShape="1">
          <a:blip r:embed="rId9" cstate="print">
            <a:extLst>
              <a:ext uri="{BEBA8EAE-BF5A-486C-A8C5-ECC9F3942E4B}">
                <a14:imgProps xmlns:a14="http://schemas.microsoft.com/office/drawing/2010/main">
                  <a14:imgLayer r:embed="rId10">
                    <a14:imgEffect>
                      <a14:backgroundRemoval t="10000" b="90000" l="10000" r="90000">
                        <a14:foregroundMark x1="43459" y1="36815" x2="43459" y2="36815"/>
                        <a14:foregroundMark x1="56541" y1="33976" x2="56541" y2="33976"/>
                        <a14:foregroundMark x1="69974" y1="34787" x2="69974" y2="34787"/>
                        <a14:foregroundMark x1="77788" y1="34584" x2="77788" y2="34584"/>
                        <a14:foregroundMark x1="12818" y1="49696" x2="12818" y2="49696"/>
                        <a14:foregroundMark x1="20808" y1="51927" x2="20808" y2="51927"/>
                        <a14:foregroundMark x1="28885" y1="51318" x2="28885" y2="51318"/>
                        <a14:foregroundMark x1="30992" y1="51116" x2="30992" y2="51116"/>
                        <a14:foregroundMark x1="31168" y1="48580" x2="31168" y2="48580"/>
                        <a14:foregroundMark x1="34504" y1="50406" x2="34504" y2="50406"/>
                        <a14:foregroundMark x1="40299" y1="51116" x2="40299" y2="51116"/>
                        <a14:foregroundMark x1="42142" y1="51318" x2="42142" y2="51318"/>
                        <a14:foregroundMark x1="47059" y1="52028" x2="47059" y2="52028"/>
                        <a14:foregroundMark x1="54083" y1="51116" x2="54083" y2="51116"/>
                        <a14:foregroundMark x1="58824" y1="48580" x2="58824" y2="48580"/>
                        <a14:foregroundMark x1="58911" y1="51116" x2="58911" y2="51116"/>
                        <a14:foregroundMark x1="61194" y1="51014" x2="61194" y2="51014"/>
                        <a14:foregroundMark x1="66111" y1="52028" x2="66111" y2="52028"/>
                        <a14:foregroundMark x1="71027" y1="52028" x2="71027" y2="52028"/>
                        <a14:foregroundMark x1="74188" y1="51623" x2="74188" y2="51623"/>
                        <a14:foregroundMark x1="79017" y1="48479" x2="79017" y2="48479"/>
                        <a14:foregroundMark x1="78929" y1="50811" x2="78929" y2="50811"/>
                        <a14:foregroundMark x1="81124" y1="50101" x2="81124" y2="50101"/>
                        <a14:foregroundMark x1="83670" y1="50609" x2="83670" y2="50609"/>
                        <a14:foregroundMark x1="17910" y1="62373" x2="17910" y2="62373"/>
                        <a14:foregroundMark x1="20720" y1="62069" x2="20720" y2="62069"/>
                        <a14:foregroundMark x1="25812" y1="62170" x2="25812" y2="62170"/>
                        <a14:foregroundMark x1="33099" y1="62170" x2="33099" y2="62170"/>
                        <a14:foregroundMark x1="36260" y1="63387" x2="36260" y2="63387"/>
                        <a14:foregroundMark x1="41879" y1="62272" x2="41879" y2="62272"/>
                        <a14:foregroundMark x1="44513" y1="62677" x2="44513" y2="62677"/>
                        <a14:foregroundMark x1="51888" y1="62576" x2="51888" y2="62576"/>
                        <a14:foregroundMark x1="60404" y1="64300" x2="60404" y2="64300"/>
                        <a14:foregroundMark x1="62862" y1="62576" x2="62862" y2="62576"/>
                        <a14:foregroundMark x1="66725" y1="62069" x2="66725" y2="62069"/>
                        <a14:foregroundMark x1="71027" y1="61968" x2="71027" y2="61968"/>
                        <a14:foregroundMark x1="73573" y1="59939" x2="73573" y2="59939"/>
                        <a14:foregroundMark x1="73310" y1="62982" x2="73310" y2="62982"/>
                        <a14:foregroundMark x1="76558" y1="62475" x2="76558" y2="62475"/>
                        <a14:foregroundMark x1="83758" y1="64300" x2="83758" y2="64300"/>
                        <a14:backgroundMark x1="22564" y1="51623" x2="22564" y2="51623"/>
                        <a14:backgroundMark x1="38718" y1="53753" x2="38718" y2="53753"/>
                        <a14:backgroundMark x1="59087" y1="65517" x2="59087" y2="65517"/>
                        <a14:backgroundMark x1="82090" y1="65416" x2="82090" y2="65416"/>
                        <a14:backgroundMark x1="67428" y1="51521" x2="67428" y2="51521"/>
                      </a14:backgroundRemoval>
                    </a14:imgEffect>
                    <a14:imgEffect>
                      <a14:sharpenSoften amount="100000"/>
                    </a14:imgEffect>
                    <a14:imgEffect>
                      <a14:brightnessContrast bright="100000"/>
                    </a14:imgEffect>
                  </a14:imgLayer>
                </a14:imgProps>
              </a:ext>
              <a:ext uri="{28A0092B-C50C-407E-A947-70E740481C1C}">
                <a14:useLocalDpi xmlns:a14="http://schemas.microsoft.com/office/drawing/2010/main" val="0"/>
              </a:ext>
            </a:extLst>
          </a:blip>
          <a:srcRect l="9433" t="8932" r="8669" b="51835"/>
          <a:stretch/>
        </p:blipFill>
        <p:spPr>
          <a:xfrm>
            <a:off x="8057135" y="6435656"/>
            <a:ext cx="938789" cy="389505"/>
          </a:xfrm>
          <a:prstGeom prst="rect">
            <a:avLst/>
          </a:prstGeom>
        </p:spPr>
      </p:pic>
      <p:pic>
        <p:nvPicPr>
          <p:cNvPr id="1026" name="Picture 2" descr="Image result for society for clinical trials"/>
          <p:cNvPicPr>
            <a:picLocks noChangeAspect="1" noChangeArrowheads="1"/>
          </p:cNvPicPr>
          <p:nvPr userDrawn="1"/>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6369980"/>
            <a:ext cx="1270431" cy="45518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userDrawn="1"/>
        </p:nvSpPr>
        <p:spPr>
          <a:xfrm>
            <a:off x="1181774" y="6424296"/>
            <a:ext cx="951826" cy="400110"/>
          </a:xfrm>
          <a:prstGeom prst="rect">
            <a:avLst/>
          </a:prstGeom>
          <a:noFill/>
        </p:spPr>
        <p:txBody>
          <a:bodyPr wrap="square" rtlCol="0">
            <a:spAutoFit/>
          </a:bodyPr>
          <a:lstStyle/>
          <a:p>
            <a:r>
              <a:rPr lang="en-US" sz="2000" dirty="0" smtClean="0">
                <a:solidFill>
                  <a:srgbClr val="001A88"/>
                </a:solidFill>
                <a:latin typeface="Quadraat" panose="02000503060000020004" pitchFamily="2" charset="0"/>
              </a:rPr>
              <a:t>| 2018</a:t>
            </a:r>
            <a:endParaRPr lang="en-US" sz="2000" dirty="0">
              <a:solidFill>
                <a:srgbClr val="001A88"/>
              </a:solidFill>
              <a:latin typeface="Quadraat" panose="02000503060000020004" pitchFamily="2" charset="0"/>
            </a:endParaRPr>
          </a:p>
        </p:txBody>
      </p:sp>
    </p:spTree>
    <p:extLst>
      <p:ext uri="{BB962C8B-B14F-4D97-AF65-F5344CB8AC3E}">
        <p14:creationId xmlns:p14="http://schemas.microsoft.com/office/powerpoint/2010/main" val="3851801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Quadraat" panose="02000503060000020004" pitchFamily="2" charset="0"/>
          <a:ea typeface="+mj-ea"/>
          <a:cs typeface="+mj-cs"/>
        </a:defRPr>
      </a:lvl1pPr>
    </p:titleStyle>
    <p:bodyStyle>
      <a:lvl1pPr marL="228600" indent="-228600" algn="l" defTabSz="914400" rtl="0" eaLnBrk="1" latinLnBrk="0" hangingPunct="1">
        <a:lnSpc>
          <a:spcPct val="90000"/>
        </a:lnSpc>
        <a:spcBef>
          <a:spcPts val="1000"/>
        </a:spcBef>
        <a:buClr>
          <a:srgbClr val="4B4A3B"/>
        </a:buClr>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Clr>
          <a:srgbClr val="4B4A3B"/>
        </a:buClr>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Clr>
          <a:srgbClr val="4B4A3B"/>
        </a:buClr>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microsoft.com/office/2007/relationships/hdphoto" Target="../media/hdphoto2.wdp"/></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7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8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8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8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46.png"/><Relationship Id="rId2"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2.png"/><Relationship Id="rId4" Type="http://schemas.openxmlformats.org/officeDocument/2006/relationships/image" Target="../media/image39.png"/></Relationships>
</file>

<file path=ppt/slides/_rels/slide8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2"/>
          <p:cNvSpPr txBox="1">
            <a:spLocks/>
          </p:cNvSpPr>
          <p:nvPr/>
        </p:nvSpPr>
        <p:spPr>
          <a:xfrm>
            <a:off x="0" y="832671"/>
            <a:ext cx="12192000" cy="3924817"/>
          </a:xfrm>
          <a:prstGeom prst="rect">
            <a:avLst/>
          </a:prstGeom>
          <a:noFill/>
        </p:spPr>
        <p:txBody>
          <a:bodyPr anchor="ctr"/>
          <a:lstStyle>
            <a:lvl1pPr marL="228600" indent="-228600" algn="l" defTabSz="914400" rtl="0" eaLnBrk="1" latinLnBrk="0" hangingPunct="1">
              <a:lnSpc>
                <a:spcPct val="90000"/>
              </a:lnSpc>
              <a:spcBef>
                <a:spcPts val="1000"/>
              </a:spcBef>
              <a:buClr>
                <a:srgbClr val="4B4A3B"/>
              </a:buClr>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Clr>
                <a:srgbClr val="4B4A3B"/>
              </a:buClr>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Clr>
                <a:srgbClr val="4B4A3B"/>
              </a:buClr>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dirty="0" smtClean="0">
                <a:solidFill>
                  <a:schemeClr val="tx1">
                    <a:lumMod val="50000"/>
                  </a:schemeClr>
                </a:solidFill>
              </a:rPr>
              <a:t>Optimizing investigational drug management    </a:t>
            </a:r>
          </a:p>
          <a:p>
            <a:pPr marL="0" indent="0" algn="ctr">
              <a:buNone/>
            </a:pPr>
            <a:r>
              <a:rPr lang="en-US" sz="4000" dirty="0" smtClean="0">
                <a:solidFill>
                  <a:schemeClr val="tx1">
                    <a:lumMod val="50000"/>
                  </a:schemeClr>
                </a:solidFill>
              </a:rPr>
              <a:t>to enhance clinical trial operation quality</a:t>
            </a:r>
          </a:p>
          <a:p>
            <a:pPr marL="0" indent="0" algn="ctr">
              <a:buNone/>
            </a:pPr>
            <a:endParaRPr lang="en-US" sz="4000" dirty="0" smtClean="0">
              <a:solidFill>
                <a:schemeClr val="tx1">
                  <a:lumMod val="50000"/>
                </a:schemeClr>
              </a:solidFill>
            </a:endParaRPr>
          </a:p>
          <a:p>
            <a:pPr marL="0" indent="0">
              <a:buNone/>
            </a:pPr>
            <a:endParaRPr lang="en-US" sz="1400" i="1" dirty="0" smtClean="0">
              <a:solidFill>
                <a:schemeClr val="tx1">
                  <a:lumMod val="50000"/>
                </a:schemeClr>
              </a:solidFill>
            </a:endParaRPr>
          </a:p>
          <a:p>
            <a:pPr marL="0" indent="0" algn="ctr">
              <a:buNone/>
            </a:pPr>
            <a:r>
              <a:rPr lang="en-US" dirty="0">
                <a:solidFill>
                  <a:schemeClr val="tx1">
                    <a:lumMod val="50000"/>
                  </a:schemeClr>
                </a:solidFill>
              </a:rPr>
              <a:t>Catherine </a:t>
            </a:r>
            <a:r>
              <a:rPr lang="en-US" dirty="0" smtClean="0">
                <a:solidFill>
                  <a:schemeClr val="tx1">
                    <a:lumMod val="50000"/>
                  </a:schemeClr>
                </a:solidFill>
              </a:rPr>
              <a:t>Dillon</a:t>
            </a:r>
            <a:r>
              <a:rPr lang="en-US" dirty="0">
                <a:solidFill>
                  <a:schemeClr val="tx1">
                    <a:lumMod val="50000"/>
                  </a:schemeClr>
                </a:solidFill>
              </a:rPr>
              <a:t>, Caitlyn </a:t>
            </a:r>
            <a:r>
              <a:rPr lang="en-US" dirty="0" err="1" smtClean="0">
                <a:solidFill>
                  <a:schemeClr val="tx1">
                    <a:lumMod val="50000"/>
                  </a:schemeClr>
                </a:solidFill>
              </a:rPr>
              <a:t>Meinzer</a:t>
            </a:r>
            <a:r>
              <a:rPr lang="en-US" dirty="0">
                <a:solidFill>
                  <a:schemeClr val="tx1">
                    <a:lumMod val="50000"/>
                  </a:schemeClr>
                </a:solidFill>
              </a:rPr>
              <a:t>, Keith </a:t>
            </a:r>
            <a:r>
              <a:rPr lang="en-US" dirty="0" err="1">
                <a:solidFill>
                  <a:schemeClr val="tx1">
                    <a:lumMod val="50000"/>
                  </a:schemeClr>
                </a:solidFill>
              </a:rPr>
              <a:t>Pauls</a:t>
            </a:r>
            <a:r>
              <a:rPr lang="en-US" dirty="0" smtClean="0">
                <a:solidFill>
                  <a:schemeClr val="tx1">
                    <a:lumMod val="50000"/>
                  </a:schemeClr>
                </a:solidFill>
              </a:rPr>
              <a:t>, </a:t>
            </a:r>
            <a:r>
              <a:rPr lang="en-US" dirty="0" err="1" smtClean="0">
                <a:solidFill>
                  <a:schemeClr val="tx1">
                    <a:lumMod val="50000"/>
                  </a:schemeClr>
                </a:solidFill>
              </a:rPr>
              <a:t>Wenle</a:t>
            </a:r>
            <a:r>
              <a:rPr lang="en-US" dirty="0" smtClean="0">
                <a:solidFill>
                  <a:schemeClr val="tx1">
                    <a:lumMod val="50000"/>
                  </a:schemeClr>
                </a:solidFill>
              </a:rPr>
              <a:t> Zhao</a:t>
            </a:r>
          </a:p>
          <a:p>
            <a:pPr marL="0" indent="0" algn="ctr">
              <a:buNone/>
            </a:pPr>
            <a:endParaRPr lang="en-US" dirty="0" smtClean="0">
              <a:solidFill>
                <a:schemeClr val="tx1">
                  <a:lumMod val="50000"/>
                </a:schemeClr>
              </a:solidFill>
            </a:endParaRPr>
          </a:p>
          <a:p>
            <a:pPr marL="0" indent="0" algn="ctr">
              <a:buNone/>
            </a:pPr>
            <a:r>
              <a:rPr lang="en-US" dirty="0" smtClean="0">
                <a:solidFill>
                  <a:schemeClr val="tx1">
                    <a:lumMod val="50000"/>
                  </a:schemeClr>
                </a:solidFill>
              </a:rPr>
              <a:t>Medical University of South Carolina, Charleston, SC, 29425</a:t>
            </a:r>
          </a:p>
        </p:txBody>
      </p:sp>
    </p:spTree>
    <p:extLst>
      <p:ext uri="{BB962C8B-B14F-4D97-AF65-F5344CB8AC3E}">
        <p14:creationId xmlns:p14="http://schemas.microsoft.com/office/powerpoint/2010/main" val="32271096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10</a:t>
            </a:fld>
            <a:r>
              <a:rPr lang="en-US" smtClean="0"/>
              <a:t> -</a:t>
            </a:r>
            <a:endParaRPr lang="en-US" dirty="0"/>
          </a:p>
        </p:txBody>
      </p:sp>
      <p:pic>
        <p:nvPicPr>
          <p:cNvPr id="4" name="Picture 2" descr="C:\Users\rileycp\AppData\Local\Microsoft\Windows\INetCache\IE\1H2RFVEQ\136793459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233071" y="2076472"/>
            <a:ext cx="512130" cy="147883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552523" y="1251597"/>
            <a:ext cx="6266982"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Subject 1 is randomized to </a:t>
            </a:r>
            <a:r>
              <a:rPr lang="en-US" sz="3200" dirty="0" err="1" smtClean="0"/>
              <a:t>Tx</a:t>
            </a:r>
            <a:r>
              <a:rPr lang="en-US" sz="3200" dirty="0" smtClean="0"/>
              <a:t> B</a:t>
            </a:r>
            <a:endParaRPr lang="en-US" sz="3200" dirty="0"/>
          </a:p>
        </p:txBody>
      </p:sp>
      <p:cxnSp>
        <p:nvCxnSpPr>
          <p:cNvPr id="6" name="Straight Arrow Connector 5"/>
          <p:cNvCxnSpPr>
            <a:stCxn id="28" idx="3"/>
            <a:endCxn id="4" idx="1"/>
          </p:cNvCxnSpPr>
          <p:nvPr/>
        </p:nvCxnSpPr>
        <p:spPr>
          <a:xfrm flipV="1">
            <a:off x="8583544" y="2815892"/>
            <a:ext cx="1649527" cy="6295"/>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7" name="Rectangle 6"/>
          <p:cNvSpPr/>
          <p:nvPr/>
        </p:nvSpPr>
        <p:spPr>
          <a:xfrm>
            <a:off x="341398" y="2147075"/>
            <a:ext cx="6096000" cy="25847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71551" y="2432890"/>
            <a:ext cx="4809088" cy="523220"/>
          </a:xfrm>
          <a:prstGeom prst="rect">
            <a:avLst/>
          </a:prstGeom>
        </p:spPr>
        <p:txBody>
          <a:bodyPr wrap="square">
            <a:spAutoFit/>
          </a:bodyPr>
          <a:lstStyle/>
          <a:p>
            <a:pPr lvl="4" indent="-1828800">
              <a:spcBef>
                <a:spcPts val="1200"/>
              </a:spcBef>
              <a:buClr>
                <a:srgbClr val="FF0000"/>
              </a:buClr>
              <a:tabLst>
                <a:tab pos="914400" algn="l"/>
              </a:tabLst>
            </a:pPr>
            <a:r>
              <a:rPr lang="en-US" sz="2800" dirty="0" smtClean="0"/>
              <a:t>Site Inventory of Drug Kits</a:t>
            </a:r>
            <a:endParaRPr lang="en-US" sz="2800" dirty="0"/>
          </a:p>
        </p:txBody>
      </p:sp>
      <p:grpSp>
        <p:nvGrpSpPr>
          <p:cNvPr id="9" name="Group 8"/>
          <p:cNvGrpSpPr/>
          <p:nvPr/>
        </p:nvGrpSpPr>
        <p:grpSpPr>
          <a:xfrm>
            <a:off x="696341" y="3122508"/>
            <a:ext cx="2337510" cy="1105076"/>
            <a:chOff x="696341" y="3122508"/>
            <a:chExt cx="2337510" cy="1105076"/>
          </a:xfrm>
        </p:grpSpPr>
        <p:grpSp>
          <p:nvGrpSpPr>
            <p:cNvPr id="10" name="Group 9"/>
            <p:cNvGrpSpPr/>
            <p:nvPr/>
          </p:nvGrpSpPr>
          <p:grpSpPr>
            <a:xfrm>
              <a:off x="696341" y="3166395"/>
              <a:ext cx="2337510" cy="1061189"/>
              <a:chOff x="6113296" y="2222100"/>
              <a:chExt cx="3229007" cy="1737360"/>
            </a:xfrm>
          </p:grpSpPr>
          <p:sp>
            <p:nvSpPr>
              <p:cNvPr id="12" name="Cube 1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8745</a:t>
                </a:r>
                <a:endParaRPr lang="en-US" sz="1200" dirty="0"/>
              </a:p>
            </p:txBody>
          </p:sp>
        </p:grpSp>
        <p:sp>
          <p:nvSpPr>
            <p:cNvPr id="11" name="TextBox 10"/>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 name="Group 13"/>
          <p:cNvGrpSpPr/>
          <p:nvPr/>
        </p:nvGrpSpPr>
        <p:grpSpPr>
          <a:xfrm>
            <a:off x="3442327" y="3118085"/>
            <a:ext cx="2337510" cy="1101656"/>
            <a:chOff x="3442327" y="3118085"/>
            <a:chExt cx="2337510" cy="1101656"/>
          </a:xfrm>
        </p:grpSpPr>
        <p:grpSp>
          <p:nvGrpSpPr>
            <p:cNvPr id="15" name="Group 14"/>
            <p:cNvGrpSpPr/>
            <p:nvPr/>
          </p:nvGrpSpPr>
          <p:grpSpPr>
            <a:xfrm>
              <a:off x="3442327" y="3158552"/>
              <a:ext cx="2337510" cy="1061189"/>
              <a:chOff x="5209043" y="2738236"/>
              <a:chExt cx="3229007" cy="1737360"/>
            </a:xfrm>
          </p:grpSpPr>
          <p:sp>
            <p:nvSpPr>
              <p:cNvPr id="17" name="Cube 1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6" name="TextBox 15"/>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sp>
        <p:nvSpPr>
          <p:cNvPr id="19" name="Rectangle 18"/>
          <p:cNvSpPr/>
          <p:nvPr/>
        </p:nvSpPr>
        <p:spPr>
          <a:xfrm>
            <a:off x="6677155" y="3806633"/>
            <a:ext cx="5487394"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Subject 2 is randomized to </a:t>
            </a:r>
            <a:r>
              <a:rPr lang="en-US" sz="3200" dirty="0" err="1" smtClean="0"/>
              <a:t>Tx</a:t>
            </a:r>
            <a:r>
              <a:rPr lang="en-US" sz="3200" dirty="0" smtClean="0"/>
              <a:t> B</a:t>
            </a:r>
            <a:endParaRPr lang="en-US" sz="3200" dirty="0"/>
          </a:p>
        </p:txBody>
      </p:sp>
      <p:grpSp>
        <p:nvGrpSpPr>
          <p:cNvPr id="20" name="Group 19"/>
          <p:cNvGrpSpPr/>
          <p:nvPr/>
        </p:nvGrpSpPr>
        <p:grpSpPr>
          <a:xfrm>
            <a:off x="7621844" y="4711718"/>
            <a:ext cx="3240285" cy="1478839"/>
            <a:chOff x="7657316" y="4994720"/>
            <a:chExt cx="3240285" cy="1478839"/>
          </a:xfrm>
        </p:grpSpPr>
        <p:pic>
          <p:nvPicPr>
            <p:cNvPr id="21" name="Picture 2" descr="C:\Users\rileycp\AppData\Local\Microsoft\Windows\INetCache\IE\1H2RFVEQ\136793459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85471" y="4994720"/>
              <a:ext cx="512130" cy="1478839"/>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a:endCxn id="21" idx="1"/>
            </p:cNvCxnSpPr>
            <p:nvPr/>
          </p:nvCxnSpPr>
          <p:spPr>
            <a:xfrm flipV="1">
              <a:off x="8456234" y="5734140"/>
              <a:ext cx="1929237" cy="6296"/>
            </a:xfrm>
            <a:prstGeom prst="straightConnector1">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pic>
          <p:nvPicPr>
            <p:cNvPr id="23" name="Picture 3" descr="C:\Users\rileycp.PHS\AppData\Local\Microsoft\Windows\INetCache\IE\C5E7VEX8\768px-Red_X.svg[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7316" y="5113323"/>
              <a:ext cx="1334878" cy="133487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Group 23"/>
          <p:cNvGrpSpPr/>
          <p:nvPr/>
        </p:nvGrpSpPr>
        <p:grpSpPr>
          <a:xfrm>
            <a:off x="7156000" y="2108997"/>
            <a:ext cx="2337510" cy="1112350"/>
            <a:chOff x="7156000" y="1730613"/>
            <a:chExt cx="2337510" cy="1112350"/>
          </a:xfrm>
        </p:grpSpPr>
        <p:grpSp>
          <p:nvGrpSpPr>
            <p:cNvPr id="25" name="Group 24"/>
            <p:cNvGrpSpPr/>
            <p:nvPr/>
          </p:nvGrpSpPr>
          <p:grpSpPr>
            <a:xfrm>
              <a:off x="7156000" y="1781774"/>
              <a:ext cx="2337510" cy="1061189"/>
              <a:chOff x="5209043" y="2738236"/>
              <a:chExt cx="3229007" cy="1737360"/>
            </a:xfrm>
          </p:grpSpPr>
          <p:sp>
            <p:nvSpPr>
              <p:cNvPr id="27" name="Cube 2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6" name="TextBox 25"/>
            <p:cNvSpPr txBox="1"/>
            <p:nvPr/>
          </p:nvSpPr>
          <p:spPr>
            <a:xfrm>
              <a:off x="7916105" y="1730613"/>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sp>
        <p:nvSpPr>
          <p:cNvPr id="29" name="TextBox 28"/>
          <p:cNvSpPr txBox="1"/>
          <p:nvPr/>
        </p:nvSpPr>
        <p:spPr>
          <a:xfrm>
            <a:off x="341398" y="5087981"/>
            <a:ext cx="6217327" cy="1077218"/>
          </a:xfrm>
          <a:prstGeom prst="rect">
            <a:avLst/>
          </a:prstGeom>
          <a:noFill/>
        </p:spPr>
        <p:txBody>
          <a:bodyPr wrap="square" rtlCol="0">
            <a:spAutoFit/>
          </a:bodyPr>
          <a:lstStyle/>
          <a:p>
            <a:r>
              <a:rPr lang="en-US" sz="3200" dirty="0" smtClean="0"/>
              <a:t>Force randomization assignment?</a:t>
            </a:r>
          </a:p>
          <a:p>
            <a:r>
              <a:rPr lang="en-US" sz="3200" dirty="0" smtClean="0"/>
              <a:t>Increase inventory to 4?</a:t>
            </a:r>
            <a:endParaRPr lang="en-US" sz="3200" dirty="0"/>
          </a:p>
        </p:txBody>
      </p:sp>
      <p:sp>
        <p:nvSpPr>
          <p:cNvPr id="30" name="Rectangle 29"/>
          <p:cNvSpPr/>
          <p:nvPr/>
        </p:nvSpPr>
        <p:spPr>
          <a:xfrm>
            <a:off x="328002" y="1330504"/>
            <a:ext cx="407835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2 Armed Study</a:t>
            </a:r>
            <a:endParaRPr lang="en-US" sz="3200" dirty="0"/>
          </a:p>
        </p:txBody>
      </p:sp>
      <p:sp>
        <p:nvSpPr>
          <p:cNvPr id="32" name="Title 1"/>
          <p:cNvSpPr>
            <a:spLocks noGrp="1"/>
          </p:cNvSpPr>
          <p:nvPr>
            <p:ph type="title"/>
          </p:nvPr>
        </p:nvSpPr>
        <p:spPr>
          <a:xfrm>
            <a:off x="166255" y="108452"/>
            <a:ext cx="11187545" cy="886159"/>
          </a:xfrm>
        </p:spPr>
        <p:txBody>
          <a:bodyPr/>
          <a:lstStyle/>
          <a:p>
            <a:r>
              <a:rPr lang="en-US" dirty="0" smtClean="0">
                <a:latin typeface="+mn-lt"/>
              </a:rPr>
              <a:t>Maintain sufficient inventory for randomization </a:t>
            </a:r>
            <a:endParaRPr lang="en-US" dirty="0">
              <a:latin typeface="+mn-lt"/>
            </a:endParaRPr>
          </a:p>
        </p:txBody>
      </p:sp>
    </p:spTree>
    <p:extLst>
      <p:ext uri="{BB962C8B-B14F-4D97-AF65-F5344CB8AC3E}">
        <p14:creationId xmlns:p14="http://schemas.microsoft.com/office/powerpoint/2010/main" val="1064915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4"/>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11</a:t>
            </a:fld>
            <a:r>
              <a:rPr lang="en-US" smtClean="0"/>
              <a:t> -</a:t>
            </a:r>
            <a:endParaRPr lang="en-US" dirty="0"/>
          </a:p>
        </p:txBody>
      </p:sp>
      <p:sp>
        <p:nvSpPr>
          <p:cNvPr id="4" name="Rectangle 3"/>
          <p:cNvSpPr/>
          <p:nvPr/>
        </p:nvSpPr>
        <p:spPr>
          <a:xfrm>
            <a:off x="1236748" y="2147075"/>
            <a:ext cx="9031202" cy="38727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866901" y="2432890"/>
            <a:ext cx="4809088" cy="523220"/>
          </a:xfrm>
          <a:prstGeom prst="rect">
            <a:avLst/>
          </a:prstGeom>
        </p:spPr>
        <p:txBody>
          <a:bodyPr wrap="square">
            <a:spAutoFit/>
          </a:bodyPr>
          <a:lstStyle/>
          <a:p>
            <a:pPr lvl="4" indent="-1828800">
              <a:spcBef>
                <a:spcPts val="1200"/>
              </a:spcBef>
              <a:buClr>
                <a:srgbClr val="FF0000"/>
              </a:buClr>
              <a:tabLst>
                <a:tab pos="914400" algn="l"/>
              </a:tabLst>
            </a:pPr>
            <a:r>
              <a:rPr lang="en-US" sz="2800" dirty="0" smtClean="0"/>
              <a:t>Site Inventory of Drug Kits</a:t>
            </a:r>
            <a:endParaRPr lang="en-US" sz="2800" dirty="0"/>
          </a:p>
        </p:txBody>
      </p:sp>
      <p:grpSp>
        <p:nvGrpSpPr>
          <p:cNvPr id="6" name="Group 5"/>
          <p:cNvGrpSpPr/>
          <p:nvPr/>
        </p:nvGrpSpPr>
        <p:grpSpPr>
          <a:xfrm>
            <a:off x="1591691" y="3122508"/>
            <a:ext cx="2337510" cy="1105076"/>
            <a:chOff x="696341" y="3122508"/>
            <a:chExt cx="2337510" cy="1105076"/>
          </a:xfrm>
        </p:grpSpPr>
        <p:grpSp>
          <p:nvGrpSpPr>
            <p:cNvPr id="7" name="Group 6"/>
            <p:cNvGrpSpPr/>
            <p:nvPr/>
          </p:nvGrpSpPr>
          <p:grpSpPr>
            <a:xfrm>
              <a:off x="696341" y="3166395"/>
              <a:ext cx="2337510" cy="1061189"/>
              <a:chOff x="6113296" y="2222100"/>
              <a:chExt cx="3229007" cy="1737360"/>
            </a:xfrm>
          </p:grpSpPr>
          <p:sp>
            <p:nvSpPr>
              <p:cNvPr id="9" name="Cube 8"/>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8745</a:t>
                </a:r>
                <a:endParaRPr lang="en-US" sz="1200" dirty="0"/>
              </a:p>
            </p:txBody>
          </p:sp>
        </p:grpSp>
        <p:sp>
          <p:nvSpPr>
            <p:cNvPr id="8" name="TextBox 7"/>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1" name="Group 10"/>
          <p:cNvGrpSpPr/>
          <p:nvPr/>
        </p:nvGrpSpPr>
        <p:grpSpPr>
          <a:xfrm>
            <a:off x="4337677" y="3118085"/>
            <a:ext cx="2337510" cy="1101656"/>
            <a:chOff x="3442327" y="3118085"/>
            <a:chExt cx="2337510" cy="1101656"/>
          </a:xfrm>
        </p:grpSpPr>
        <p:grpSp>
          <p:nvGrpSpPr>
            <p:cNvPr id="12" name="Group 11"/>
            <p:cNvGrpSpPr/>
            <p:nvPr/>
          </p:nvGrpSpPr>
          <p:grpSpPr>
            <a:xfrm>
              <a:off x="3442327" y="3158552"/>
              <a:ext cx="2337510" cy="1061189"/>
              <a:chOff x="5209043" y="2738236"/>
              <a:chExt cx="3229007" cy="1737360"/>
            </a:xfrm>
          </p:grpSpPr>
          <p:sp>
            <p:nvSpPr>
              <p:cNvPr id="14" name="Cube 1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3" name="TextBox 12"/>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sp>
        <p:nvSpPr>
          <p:cNvPr id="16" name="Rectangle 15"/>
          <p:cNvSpPr/>
          <p:nvPr/>
        </p:nvSpPr>
        <p:spPr>
          <a:xfrm>
            <a:off x="1237573" y="1254213"/>
            <a:ext cx="407835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a:t>3</a:t>
            </a:r>
            <a:r>
              <a:rPr lang="en-US" sz="3200" dirty="0" smtClean="0"/>
              <a:t> Armed Study</a:t>
            </a:r>
            <a:endParaRPr lang="en-US" sz="3200" dirty="0"/>
          </a:p>
        </p:txBody>
      </p:sp>
      <p:grpSp>
        <p:nvGrpSpPr>
          <p:cNvPr id="17" name="Group 16"/>
          <p:cNvGrpSpPr/>
          <p:nvPr/>
        </p:nvGrpSpPr>
        <p:grpSpPr>
          <a:xfrm>
            <a:off x="7118977" y="3105772"/>
            <a:ext cx="2337510" cy="1101656"/>
            <a:chOff x="3442327" y="3118085"/>
            <a:chExt cx="2337510" cy="1101656"/>
          </a:xfrm>
        </p:grpSpPr>
        <p:grpSp>
          <p:nvGrpSpPr>
            <p:cNvPr id="18" name="Group 17"/>
            <p:cNvGrpSpPr/>
            <p:nvPr/>
          </p:nvGrpSpPr>
          <p:grpSpPr>
            <a:xfrm>
              <a:off x="3442327" y="3158552"/>
              <a:ext cx="2337510" cy="1061189"/>
              <a:chOff x="5209043" y="2738236"/>
              <a:chExt cx="3229007" cy="1737360"/>
            </a:xfrm>
          </p:grpSpPr>
          <p:sp>
            <p:nvSpPr>
              <p:cNvPr id="20" name="Cube 1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 name="TextBox 18"/>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2" name="Group 21"/>
          <p:cNvGrpSpPr/>
          <p:nvPr/>
        </p:nvGrpSpPr>
        <p:grpSpPr>
          <a:xfrm>
            <a:off x="1496441" y="4436958"/>
            <a:ext cx="2337510" cy="1105076"/>
            <a:chOff x="696341" y="3122508"/>
            <a:chExt cx="2337510" cy="1105076"/>
          </a:xfrm>
        </p:grpSpPr>
        <p:grpSp>
          <p:nvGrpSpPr>
            <p:cNvPr id="23" name="Group 22"/>
            <p:cNvGrpSpPr/>
            <p:nvPr/>
          </p:nvGrpSpPr>
          <p:grpSpPr>
            <a:xfrm>
              <a:off x="696341" y="3166395"/>
              <a:ext cx="2337510" cy="1061189"/>
              <a:chOff x="6113296" y="2222100"/>
              <a:chExt cx="3229007" cy="1737360"/>
            </a:xfrm>
          </p:grpSpPr>
          <p:sp>
            <p:nvSpPr>
              <p:cNvPr id="25" name="Cube 2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 name="TextBox 23"/>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7" name="Group 26"/>
          <p:cNvGrpSpPr/>
          <p:nvPr/>
        </p:nvGrpSpPr>
        <p:grpSpPr>
          <a:xfrm>
            <a:off x="4242427" y="4432535"/>
            <a:ext cx="2337510" cy="1101656"/>
            <a:chOff x="3442327" y="3118085"/>
            <a:chExt cx="2337510" cy="1101656"/>
          </a:xfrm>
        </p:grpSpPr>
        <p:grpSp>
          <p:nvGrpSpPr>
            <p:cNvPr id="28" name="Group 27"/>
            <p:cNvGrpSpPr/>
            <p:nvPr/>
          </p:nvGrpSpPr>
          <p:grpSpPr>
            <a:xfrm>
              <a:off x="3442327" y="3158552"/>
              <a:ext cx="2337510" cy="1061189"/>
              <a:chOff x="5209043" y="2738236"/>
              <a:chExt cx="3229007" cy="1737360"/>
            </a:xfrm>
          </p:grpSpPr>
          <p:sp>
            <p:nvSpPr>
              <p:cNvPr id="30" name="Cube 2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9" name="TextBox 28"/>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32" name="Group 31"/>
          <p:cNvGrpSpPr/>
          <p:nvPr/>
        </p:nvGrpSpPr>
        <p:grpSpPr>
          <a:xfrm>
            <a:off x="7023727" y="4420222"/>
            <a:ext cx="2337510" cy="1101656"/>
            <a:chOff x="3442327" y="3118085"/>
            <a:chExt cx="2337510" cy="1101656"/>
          </a:xfrm>
        </p:grpSpPr>
        <p:grpSp>
          <p:nvGrpSpPr>
            <p:cNvPr id="33" name="Group 32"/>
            <p:cNvGrpSpPr/>
            <p:nvPr/>
          </p:nvGrpSpPr>
          <p:grpSpPr>
            <a:xfrm>
              <a:off x="3442327" y="3158552"/>
              <a:ext cx="2337510" cy="1061189"/>
              <a:chOff x="5209043" y="2738236"/>
              <a:chExt cx="3229007" cy="1737360"/>
            </a:xfrm>
          </p:grpSpPr>
          <p:sp>
            <p:nvSpPr>
              <p:cNvPr id="35" name="Cube 3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4" name="TextBox 33"/>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37" name="Title 1"/>
          <p:cNvSpPr>
            <a:spLocks noGrp="1"/>
          </p:cNvSpPr>
          <p:nvPr>
            <p:ph type="title"/>
          </p:nvPr>
        </p:nvSpPr>
        <p:spPr>
          <a:xfrm>
            <a:off x="166255" y="108452"/>
            <a:ext cx="11187545" cy="886159"/>
          </a:xfrm>
        </p:spPr>
        <p:txBody>
          <a:bodyPr/>
          <a:lstStyle/>
          <a:p>
            <a:r>
              <a:rPr lang="en-US" dirty="0" smtClean="0">
                <a:latin typeface="+mn-lt"/>
              </a:rPr>
              <a:t>Maintain sufficient inventory for randomization </a:t>
            </a:r>
            <a:endParaRPr lang="en-US" dirty="0">
              <a:latin typeface="+mn-lt"/>
            </a:endParaRPr>
          </a:p>
        </p:txBody>
      </p:sp>
    </p:spTree>
    <p:extLst>
      <p:ext uri="{BB962C8B-B14F-4D97-AF65-F5344CB8AC3E}">
        <p14:creationId xmlns:p14="http://schemas.microsoft.com/office/powerpoint/2010/main" val="274139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p:cNvSpPr/>
          <p:nvPr/>
        </p:nvSpPr>
        <p:spPr>
          <a:xfrm>
            <a:off x="0" y="1533768"/>
            <a:ext cx="12192000" cy="53071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12</a:t>
            </a:fld>
            <a:r>
              <a:rPr lang="en-US" smtClean="0"/>
              <a:t> -</a:t>
            </a:r>
            <a:endParaRPr lang="en-US" dirty="0"/>
          </a:p>
        </p:txBody>
      </p:sp>
      <p:sp>
        <p:nvSpPr>
          <p:cNvPr id="4" name="Rectangle 3"/>
          <p:cNvSpPr/>
          <p:nvPr/>
        </p:nvSpPr>
        <p:spPr>
          <a:xfrm>
            <a:off x="665247" y="1533768"/>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p:nvGrpSpPr>
        <p:grpSpPr>
          <a:xfrm>
            <a:off x="1009706" y="1635046"/>
            <a:ext cx="2337510" cy="1105076"/>
            <a:chOff x="696341" y="3122508"/>
            <a:chExt cx="2337510" cy="1105076"/>
          </a:xfrm>
        </p:grpSpPr>
        <p:grpSp>
          <p:nvGrpSpPr>
            <p:cNvPr id="6" name="Group 5"/>
            <p:cNvGrpSpPr/>
            <p:nvPr/>
          </p:nvGrpSpPr>
          <p:grpSpPr>
            <a:xfrm>
              <a:off x="696341" y="3166395"/>
              <a:ext cx="2337510" cy="1061189"/>
              <a:chOff x="6113296" y="2222100"/>
              <a:chExt cx="3229007" cy="1737360"/>
            </a:xfrm>
          </p:grpSpPr>
          <p:sp>
            <p:nvSpPr>
              <p:cNvPr id="8" name="Cube 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7" name="TextBox 6"/>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0" name="Group 9"/>
          <p:cNvGrpSpPr/>
          <p:nvPr/>
        </p:nvGrpSpPr>
        <p:grpSpPr>
          <a:xfrm>
            <a:off x="3755692" y="1630623"/>
            <a:ext cx="2337510" cy="1101656"/>
            <a:chOff x="3442327" y="3118085"/>
            <a:chExt cx="2337510" cy="1101656"/>
          </a:xfrm>
        </p:grpSpPr>
        <p:grpSp>
          <p:nvGrpSpPr>
            <p:cNvPr id="11" name="Group 10"/>
            <p:cNvGrpSpPr/>
            <p:nvPr/>
          </p:nvGrpSpPr>
          <p:grpSpPr>
            <a:xfrm>
              <a:off x="3442327" y="3158552"/>
              <a:ext cx="2337510" cy="1061189"/>
              <a:chOff x="5209043" y="2738236"/>
              <a:chExt cx="3229007" cy="1737360"/>
            </a:xfrm>
          </p:grpSpPr>
          <p:sp>
            <p:nvSpPr>
              <p:cNvPr id="13" name="Cube 1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2" name="TextBox 11"/>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sp>
        <p:nvSpPr>
          <p:cNvPr id="15" name="Rectangle 14"/>
          <p:cNvSpPr/>
          <p:nvPr/>
        </p:nvSpPr>
        <p:spPr>
          <a:xfrm>
            <a:off x="551771" y="1032647"/>
            <a:ext cx="1019242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a:t>3</a:t>
            </a:r>
            <a:r>
              <a:rPr lang="en-US" sz="3200" dirty="0" smtClean="0"/>
              <a:t> Armed</a:t>
            </a:r>
            <a:r>
              <a:rPr lang="en-US" sz="3200" dirty="0"/>
              <a:t> </a:t>
            </a:r>
            <a:r>
              <a:rPr lang="en-US" sz="3200" dirty="0" smtClean="0"/>
              <a:t>Study with 2 doses depending upon weight</a:t>
            </a:r>
            <a:endParaRPr lang="en-US" sz="3200" dirty="0"/>
          </a:p>
        </p:txBody>
      </p:sp>
      <p:grpSp>
        <p:nvGrpSpPr>
          <p:cNvPr id="16" name="Group 15"/>
          <p:cNvGrpSpPr/>
          <p:nvPr/>
        </p:nvGrpSpPr>
        <p:grpSpPr>
          <a:xfrm>
            <a:off x="6536992" y="1618310"/>
            <a:ext cx="2337510" cy="1101656"/>
            <a:chOff x="3442327" y="3118085"/>
            <a:chExt cx="2337510" cy="1101656"/>
          </a:xfrm>
        </p:grpSpPr>
        <p:grpSp>
          <p:nvGrpSpPr>
            <p:cNvPr id="17" name="Group 16"/>
            <p:cNvGrpSpPr/>
            <p:nvPr/>
          </p:nvGrpSpPr>
          <p:grpSpPr>
            <a:xfrm>
              <a:off x="3442327" y="3158552"/>
              <a:ext cx="2337510" cy="1061189"/>
              <a:chOff x="5209043" y="2738236"/>
              <a:chExt cx="3229007" cy="1737360"/>
            </a:xfrm>
          </p:grpSpPr>
          <p:sp>
            <p:nvSpPr>
              <p:cNvPr id="19" name="Cube 1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 name="TextBox 17"/>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 name="Group 20"/>
          <p:cNvGrpSpPr/>
          <p:nvPr/>
        </p:nvGrpSpPr>
        <p:grpSpPr>
          <a:xfrm>
            <a:off x="914456" y="2949496"/>
            <a:ext cx="2337510" cy="1105076"/>
            <a:chOff x="696341" y="3122508"/>
            <a:chExt cx="2337510" cy="1105076"/>
          </a:xfrm>
        </p:grpSpPr>
        <p:grpSp>
          <p:nvGrpSpPr>
            <p:cNvPr id="22" name="Group 21"/>
            <p:cNvGrpSpPr/>
            <p:nvPr/>
          </p:nvGrpSpPr>
          <p:grpSpPr>
            <a:xfrm>
              <a:off x="696341" y="3166395"/>
              <a:ext cx="2337510" cy="1061189"/>
              <a:chOff x="6113296" y="2222100"/>
              <a:chExt cx="3229007" cy="1737360"/>
            </a:xfrm>
          </p:grpSpPr>
          <p:sp>
            <p:nvSpPr>
              <p:cNvPr id="24" name="Cube 2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 name="TextBox 22"/>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6" name="Group 25"/>
          <p:cNvGrpSpPr/>
          <p:nvPr/>
        </p:nvGrpSpPr>
        <p:grpSpPr>
          <a:xfrm>
            <a:off x="3660442" y="2945073"/>
            <a:ext cx="2337510" cy="1101656"/>
            <a:chOff x="3442327" y="3118085"/>
            <a:chExt cx="2337510" cy="1101656"/>
          </a:xfrm>
        </p:grpSpPr>
        <p:grpSp>
          <p:nvGrpSpPr>
            <p:cNvPr id="27" name="Group 26"/>
            <p:cNvGrpSpPr/>
            <p:nvPr/>
          </p:nvGrpSpPr>
          <p:grpSpPr>
            <a:xfrm>
              <a:off x="3442327" y="3158552"/>
              <a:ext cx="2337510" cy="1061189"/>
              <a:chOff x="5209043" y="2738236"/>
              <a:chExt cx="3229007" cy="1737360"/>
            </a:xfrm>
          </p:grpSpPr>
          <p:sp>
            <p:nvSpPr>
              <p:cNvPr id="29" name="Cube 2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8" name="TextBox 27"/>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31" name="Group 30"/>
          <p:cNvGrpSpPr/>
          <p:nvPr/>
        </p:nvGrpSpPr>
        <p:grpSpPr>
          <a:xfrm>
            <a:off x="6441742" y="2932760"/>
            <a:ext cx="2337510" cy="1101656"/>
            <a:chOff x="3442327" y="3118085"/>
            <a:chExt cx="2337510" cy="1101656"/>
          </a:xfrm>
        </p:grpSpPr>
        <p:grpSp>
          <p:nvGrpSpPr>
            <p:cNvPr id="32" name="Group 31"/>
            <p:cNvGrpSpPr/>
            <p:nvPr/>
          </p:nvGrpSpPr>
          <p:grpSpPr>
            <a:xfrm>
              <a:off x="3442327" y="3158552"/>
              <a:ext cx="2337510" cy="1061189"/>
              <a:chOff x="5209043" y="2738236"/>
              <a:chExt cx="3229007" cy="1737360"/>
            </a:xfrm>
          </p:grpSpPr>
          <p:sp>
            <p:nvSpPr>
              <p:cNvPr id="34" name="Cube 3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3" name="TextBox 32"/>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36" name="Group 35"/>
          <p:cNvGrpSpPr/>
          <p:nvPr/>
        </p:nvGrpSpPr>
        <p:grpSpPr>
          <a:xfrm>
            <a:off x="848880" y="4180554"/>
            <a:ext cx="2337510" cy="1105076"/>
            <a:chOff x="696341" y="3122508"/>
            <a:chExt cx="2337510" cy="1105076"/>
          </a:xfrm>
        </p:grpSpPr>
        <p:grpSp>
          <p:nvGrpSpPr>
            <p:cNvPr id="37" name="Group 36"/>
            <p:cNvGrpSpPr/>
            <p:nvPr/>
          </p:nvGrpSpPr>
          <p:grpSpPr>
            <a:xfrm>
              <a:off x="696341" y="3166395"/>
              <a:ext cx="2337510" cy="1061189"/>
              <a:chOff x="6113296" y="2222100"/>
              <a:chExt cx="3229007" cy="1737360"/>
            </a:xfrm>
          </p:grpSpPr>
          <p:sp>
            <p:nvSpPr>
              <p:cNvPr id="39" name="Cube 38"/>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8" name="TextBox 37"/>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41" name="Group 40"/>
          <p:cNvGrpSpPr/>
          <p:nvPr/>
        </p:nvGrpSpPr>
        <p:grpSpPr>
          <a:xfrm>
            <a:off x="3594866" y="4176131"/>
            <a:ext cx="2337510" cy="1101656"/>
            <a:chOff x="3442327" y="3118085"/>
            <a:chExt cx="2337510" cy="1101656"/>
          </a:xfrm>
        </p:grpSpPr>
        <p:grpSp>
          <p:nvGrpSpPr>
            <p:cNvPr id="42" name="Group 41"/>
            <p:cNvGrpSpPr/>
            <p:nvPr/>
          </p:nvGrpSpPr>
          <p:grpSpPr>
            <a:xfrm>
              <a:off x="3442327" y="3158552"/>
              <a:ext cx="2337510" cy="1061189"/>
              <a:chOff x="5209043" y="2738236"/>
              <a:chExt cx="3229007" cy="1737360"/>
            </a:xfrm>
          </p:grpSpPr>
          <p:sp>
            <p:nvSpPr>
              <p:cNvPr id="44" name="Cube 4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43" name="TextBox 42"/>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46" name="Group 45"/>
          <p:cNvGrpSpPr/>
          <p:nvPr/>
        </p:nvGrpSpPr>
        <p:grpSpPr>
          <a:xfrm>
            <a:off x="6376166" y="4163818"/>
            <a:ext cx="2337510" cy="1101656"/>
            <a:chOff x="3442327" y="3118085"/>
            <a:chExt cx="2337510" cy="1101656"/>
          </a:xfrm>
        </p:grpSpPr>
        <p:grpSp>
          <p:nvGrpSpPr>
            <p:cNvPr id="47" name="Group 46"/>
            <p:cNvGrpSpPr/>
            <p:nvPr/>
          </p:nvGrpSpPr>
          <p:grpSpPr>
            <a:xfrm>
              <a:off x="3442327" y="3158552"/>
              <a:ext cx="2337510" cy="1061189"/>
              <a:chOff x="5209043" y="2738236"/>
              <a:chExt cx="3229007" cy="1737360"/>
            </a:xfrm>
          </p:grpSpPr>
          <p:sp>
            <p:nvSpPr>
              <p:cNvPr id="49" name="Cube 4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48" name="TextBox 47"/>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51" name="Group 50"/>
          <p:cNvGrpSpPr/>
          <p:nvPr/>
        </p:nvGrpSpPr>
        <p:grpSpPr>
          <a:xfrm>
            <a:off x="753630" y="5495004"/>
            <a:ext cx="2337510" cy="1105076"/>
            <a:chOff x="696341" y="3122508"/>
            <a:chExt cx="2337510" cy="1105076"/>
          </a:xfrm>
        </p:grpSpPr>
        <p:grpSp>
          <p:nvGrpSpPr>
            <p:cNvPr id="52" name="Group 51"/>
            <p:cNvGrpSpPr/>
            <p:nvPr/>
          </p:nvGrpSpPr>
          <p:grpSpPr>
            <a:xfrm>
              <a:off x="696341" y="3166395"/>
              <a:ext cx="2337510" cy="1061189"/>
              <a:chOff x="6113296" y="2222100"/>
              <a:chExt cx="3229007" cy="1737360"/>
            </a:xfrm>
          </p:grpSpPr>
          <p:sp>
            <p:nvSpPr>
              <p:cNvPr id="54" name="Cube 5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3" name="TextBox 52"/>
            <p:cNvSpPr txBox="1"/>
            <p:nvPr/>
          </p:nvSpPr>
          <p:spPr>
            <a:xfrm>
              <a:off x="1438350" y="312250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56" name="Group 55"/>
          <p:cNvGrpSpPr/>
          <p:nvPr/>
        </p:nvGrpSpPr>
        <p:grpSpPr>
          <a:xfrm>
            <a:off x="3499616" y="5490581"/>
            <a:ext cx="2337510" cy="1101656"/>
            <a:chOff x="3442327" y="3118085"/>
            <a:chExt cx="2337510" cy="1101656"/>
          </a:xfrm>
        </p:grpSpPr>
        <p:grpSp>
          <p:nvGrpSpPr>
            <p:cNvPr id="57" name="Group 56"/>
            <p:cNvGrpSpPr/>
            <p:nvPr/>
          </p:nvGrpSpPr>
          <p:grpSpPr>
            <a:xfrm>
              <a:off x="3442327" y="3158552"/>
              <a:ext cx="2337510" cy="1061189"/>
              <a:chOff x="5209043" y="2738236"/>
              <a:chExt cx="3229007" cy="1737360"/>
            </a:xfrm>
          </p:grpSpPr>
          <p:sp>
            <p:nvSpPr>
              <p:cNvPr id="59" name="Cube 5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8" name="TextBox 57"/>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61" name="Group 60"/>
          <p:cNvGrpSpPr/>
          <p:nvPr/>
        </p:nvGrpSpPr>
        <p:grpSpPr>
          <a:xfrm>
            <a:off x="6280916" y="5478268"/>
            <a:ext cx="2337510" cy="1101656"/>
            <a:chOff x="3442327" y="3118085"/>
            <a:chExt cx="2337510" cy="1101656"/>
          </a:xfrm>
        </p:grpSpPr>
        <p:grpSp>
          <p:nvGrpSpPr>
            <p:cNvPr id="62" name="Group 61"/>
            <p:cNvGrpSpPr/>
            <p:nvPr/>
          </p:nvGrpSpPr>
          <p:grpSpPr>
            <a:xfrm>
              <a:off x="3442327" y="3158552"/>
              <a:ext cx="2337510" cy="1061189"/>
              <a:chOff x="5209043" y="2738236"/>
              <a:chExt cx="3229007" cy="1737360"/>
            </a:xfrm>
          </p:grpSpPr>
          <p:sp>
            <p:nvSpPr>
              <p:cNvPr id="64" name="Cube 6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63" name="TextBox 62"/>
            <p:cNvSpPr txBox="1"/>
            <p:nvPr/>
          </p:nvSpPr>
          <p:spPr>
            <a:xfrm>
              <a:off x="4152252" y="3118085"/>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66" name="Right Brace 65"/>
          <p:cNvSpPr/>
          <p:nvPr/>
        </p:nvSpPr>
        <p:spPr>
          <a:xfrm>
            <a:off x="8722102" y="1635046"/>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7" name="Right Brace 66"/>
          <p:cNvSpPr/>
          <p:nvPr/>
        </p:nvSpPr>
        <p:spPr>
          <a:xfrm>
            <a:off x="8550652" y="4330228"/>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8" name="Rectangle 67"/>
          <p:cNvSpPr/>
          <p:nvPr/>
        </p:nvSpPr>
        <p:spPr>
          <a:xfrm>
            <a:off x="10001250" y="2384639"/>
            <a:ext cx="23622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Low dose</a:t>
            </a:r>
            <a:endParaRPr lang="en-US" sz="3200" dirty="0"/>
          </a:p>
        </p:txBody>
      </p:sp>
      <p:sp>
        <p:nvSpPr>
          <p:cNvPr id="69" name="Rectangle 68"/>
          <p:cNvSpPr/>
          <p:nvPr/>
        </p:nvSpPr>
        <p:spPr>
          <a:xfrm>
            <a:off x="9886950" y="5076422"/>
            <a:ext cx="23622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High dose</a:t>
            </a:r>
            <a:endParaRPr lang="en-US" sz="3200" dirty="0"/>
          </a:p>
        </p:txBody>
      </p:sp>
      <p:sp>
        <p:nvSpPr>
          <p:cNvPr id="72" name="Title 1"/>
          <p:cNvSpPr>
            <a:spLocks noGrp="1"/>
          </p:cNvSpPr>
          <p:nvPr>
            <p:ph type="title"/>
          </p:nvPr>
        </p:nvSpPr>
        <p:spPr>
          <a:xfrm>
            <a:off x="166255" y="108452"/>
            <a:ext cx="11187545" cy="886159"/>
          </a:xfrm>
        </p:spPr>
        <p:txBody>
          <a:bodyPr/>
          <a:lstStyle/>
          <a:p>
            <a:r>
              <a:rPr lang="en-US" dirty="0" smtClean="0">
                <a:latin typeface="+mn-lt"/>
              </a:rPr>
              <a:t>Maintain sufficient inventory for randomization </a:t>
            </a:r>
            <a:endParaRPr lang="en-US" dirty="0">
              <a:latin typeface="+mn-lt"/>
            </a:endParaRPr>
          </a:p>
        </p:txBody>
      </p:sp>
    </p:spTree>
    <p:extLst>
      <p:ext uri="{BB962C8B-B14F-4D97-AF65-F5344CB8AC3E}">
        <p14:creationId xmlns:p14="http://schemas.microsoft.com/office/powerpoint/2010/main" val="154257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13</a:t>
            </a:fld>
            <a:r>
              <a:rPr lang="en-US" smtClean="0"/>
              <a:t> -</a:t>
            </a:r>
            <a:endParaRPr lang="en-US" dirty="0"/>
          </a:p>
        </p:txBody>
      </p:sp>
      <p:grpSp>
        <p:nvGrpSpPr>
          <p:cNvPr id="4" name="Group 3"/>
          <p:cNvGrpSpPr/>
          <p:nvPr/>
        </p:nvGrpSpPr>
        <p:grpSpPr>
          <a:xfrm>
            <a:off x="589048" y="1801790"/>
            <a:ext cx="7183352" cy="3726008"/>
            <a:chOff x="341397" y="1360342"/>
            <a:chExt cx="10212303" cy="5307158"/>
          </a:xfrm>
        </p:grpSpPr>
        <p:sp>
          <p:nvSpPr>
            <p:cNvPr id="5" name="Rectangle 4"/>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685856" y="1461620"/>
              <a:ext cx="2337510" cy="1105076"/>
              <a:chOff x="685856" y="1461620"/>
              <a:chExt cx="2337510" cy="1105076"/>
            </a:xfrm>
          </p:grpSpPr>
          <p:grpSp>
            <p:nvGrpSpPr>
              <p:cNvPr id="66" name="Group 65"/>
              <p:cNvGrpSpPr/>
              <p:nvPr/>
            </p:nvGrpSpPr>
            <p:grpSpPr>
              <a:xfrm>
                <a:off x="685856" y="1505507"/>
                <a:ext cx="2337510" cy="1061189"/>
                <a:chOff x="6113296" y="2222100"/>
                <a:chExt cx="3229007" cy="1737360"/>
              </a:xfrm>
            </p:grpSpPr>
            <p:sp>
              <p:nvSpPr>
                <p:cNvPr id="68" name="Cube 6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67" name="TextBox 66"/>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 name="Group 6"/>
            <p:cNvGrpSpPr/>
            <p:nvPr/>
          </p:nvGrpSpPr>
          <p:grpSpPr>
            <a:xfrm>
              <a:off x="3431842" y="1457197"/>
              <a:ext cx="2337510" cy="1101656"/>
              <a:chOff x="3431842" y="1457197"/>
              <a:chExt cx="2337510" cy="1101656"/>
            </a:xfrm>
          </p:grpSpPr>
          <p:grpSp>
            <p:nvGrpSpPr>
              <p:cNvPr id="62" name="Group 61"/>
              <p:cNvGrpSpPr/>
              <p:nvPr/>
            </p:nvGrpSpPr>
            <p:grpSpPr>
              <a:xfrm>
                <a:off x="3431842" y="1497664"/>
                <a:ext cx="2337510" cy="1061189"/>
                <a:chOff x="5209043" y="2738236"/>
                <a:chExt cx="3229007" cy="1737360"/>
              </a:xfrm>
            </p:grpSpPr>
            <p:sp>
              <p:nvSpPr>
                <p:cNvPr id="64" name="Cube 6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63" name="TextBox 62"/>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 name="Group 7"/>
            <p:cNvGrpSpPr/>
            <p:nvPr/>
          </p:nvGrpSpPr>
          <p:grpSpPr>
            <a:xfrm>
              <a:off x="6213142" y="1444884"/>
              <a:ext cx="2337510" cy="1101656"/>
              <a:chOff x="6213142" y="1444884"/>
              <a:chExt cx="2337510" cy="1101656"/>
            </a:xfrm>
          </p:grpSpPr>
          <p:grpSp>
            <p:nvGrpSpPr>
              <p:cNvPr id="58" name="Group 57"/>
              <p:cNvGrpSpPr/>
              <p:nvPr/>
            </p:nvGrpSpPr>
            <p:grpSpPr>
              <a:xfrm>
                <a:off x="6213142" y="1485351"/>
                <a:ext cx="2337510" cy="1061189"/>
                <a:chOff x="5209043" y="2738236"/>
                <a:chExt cx="3229007" cy="1737360"/>
              </a:xfrm>
            </p:grpSpPr>
            <p:sp>
              <p:nvSpPr>
                <p:cNvPr id="60" name="Cube 5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9" name="TextBox 58"/>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9" name="Group 8"/>
            <p:cNvGrpSpPr/>
            <p:nvPr/>
          </p:nvGrpSpPr>
          <p:grpSpPr>
            <a:xfrm>
              <a:off x="590606" y="2776070"/>
              <a:ext cx="2337510" cy="1105076"/>
              <a:chOff x="590606" y="2776070"/>
              <a:chExt cx="2337510" cy="1105076"/>
            </a:xfrm>
          </p:grpSpPr>
          <p:grpSp>
            <p:nvGrpSpPr>
              <p:cNvPr id="54" name="Group 53"/>
              <p:cNvGrpSpPr/>
              <p:nvPr/>
            </p:nvGrpSpPr>
            <p:grpSpPr>
              <a:xfrm>
                <a:off x="590606" y="2819957"/>
                <a:ext cx="2337510" cy="1061189"/>
                <a:chOff x="6113296" y="2222100"/>
                <a:chExt cx="3229007" cy="1737360"/>
              </a:xfrm>
            </p:grpSpPr>
            <p:sp>
              <p:nvSpPr>
                <p:cNvPr id="56" name="Cube 5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5" name="TextBox 54"/>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0" name="Group 9"/>
            <p:cNvGrpSpPr/>
            <p:nvPr/>
          </p:nvGrpSpPr>
          <p:grpSpPr>
            <a:xfrm>
              <a:off x="3336592" y="2771647"/>
              <a:ext cx="2337510" cy="1101656"/>
              <a:chOff x="3336592" y="2771647"/>
              <a:chExt cx="2337510" cy="1101656"/>
            </a:xfrm>
          </p:grpSpPr>
          <p:grpSp>
            <p:nvGrpSpPr>
              <p:cNvPr id="50" name="Group 49"/>
              <p:cNvGrpSpPr/>
              <p:nvPr/>
            </p:nvGrpSpPr>
            <p:grpSpPr>
              <a:xfrm>
                <a:off x="3336592" y="2812114"/>
                <a:ext cx="2337510" cy="1061189"/>
                <a:chOff x="5209043" y="2738236"/>
                <a:chExt cx="3229007" cy="1737360"/>
              </a:xfrm>
            </p:grpSpPr>
            <p:sp>
              <p:nvSpPr>
                <p:cNvPr id="52" name="Cube 5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1" name="TextBox 50"/>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1" name="Group 10"/>
            <p:cNvGrpSpPr/>
            <p:nvPr/>
          </p:nvGrpSpPr>
          <p:grpSpPr>
            <a:xfrm>
              <a:off x="6117892" y="2759334"/>
              <a:ext cx="2337510" cy="1101656"/>
              <a:chOff x="6117892" y="2759334"/>
              <a:chExt cx="2337510" cy="1101656"/>
            </a:xfrm>
          </p:grpSpPr>
          <p:grpSp>
            <p:nvGrpSpPr>
              <p:cNvPr id="46" name="Group 45"/>
              <p:cNvGrpSpPr/>
              <p:nvPr/>
            </p:nvGrpSpPr>
            <p:grpSpPr>
              <a:xfrm>
                <a:off x="6117892" y="2799801"/>
                <a:ext cx="2337510" cy="1061189"/>
                <a:chOff x="5209043" y="2738236"/>
                <a:chExt cx="3229007" cy="1737360"/>
              </a:xfrm>
            </p:grpSpPr>
            <p:sp>
              <p:nvSpPr>
                <p:cNvPr id="48" name="Cube 4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47" name="TextBox 46"/>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2" name="Group 11"/>
            <p:cNvGrpSpPr/>
            <p:nvPr/>
          </p:nvGrpSpPr>
          <p:grpSpPr>
            <a:xfrm>
              <a:off x="525030" y="4007128"/>
              <a:ext cx="2337510" cy="1105076"/>
              <a:chOff x="525030" y="4007128"/>
              <a:chExt cx="2337510" cy="1105076"/>
            </a:xfrm>
          </p:grpSpPr>
          <p:grpSp>
            <p:nvGrpSpPr>
              <p:cNvPr id="42" name="Group 41"/>
              <p:cNvGrpSpPr/>
              <p:nvPr/>
            </p:nvGrpSpPr>
            <p:grpSpPr>
              <a:xfrm>
                <a:off x="525030" y="4051015"/>
                <a:ext cx="2337510" cy="1061189"/>
                <a:chOff x="6113296" y="2222100"/>
                <a:chExt cx="3229007" cy="1737360"/>
              </a:xfrm>
            </p:grpSpPr>
            <p:sp>
              <p:nvSpPr>
                <p:cNvPr id="44" name="Cube 4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43" name="TextBox 42"/>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3" name="Group 12"/>
            <p:cNvGrpSpPr/>
            <p:nvPr/>
          </p:nvGrpSpPr>
          <p:grpSpPr>
            <a:xfrm>
              <a:off x="3271016" y="4002705"/>
              <a:ext cx="2337510" cy="1101656"/>
              <a:chOff x="3271016" y="4002705"/>
              <a:chExt cx="2337510" cy="1101656"/>
            </a:xfrm>
          </p:grpSpPr>
          <p:grpSp>
            <p:nvGrpSpPr>
              <p:cNvPr id="38" name="Group 37"/>
              <p:cNvGrpSpPr/>
              <p:nvPr/>
            </p:nvGrpSpPr>
            <p:grpSpPr>
              <a:xfrm>
                <a:off x="3271016" y="4043172"/>
                <a:ext cx="2337510" cy="1061189"/>
                <a:chOff x="5209043" y="2738236"/>
                <a:chExt cx="3229007" cy="1737360"/>
              </a:xfrm>
            </p:grpSpPr>
            <p:sp>
              <p:nvSpPr>
                <p:cNvPr id="40" name="Cube 3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39" name="TextBox 38"/>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 name="Group 13"/>
            <p:cNvGrpSpPr/>
            <p:nvPr/>
          </p:nvGrpSpPr>
          <p:grpSpPr>
            <a:xfrm>
              <a:off x="6052316" y="3990392"/>
              <a:ext cx="2337510" cy="1101656"/>
              <a:chOff x="6052316" y="3990392"/>
              <a:chExt cx="2337510" cy="1101656"/>
            </a:xfrm>
          </p:grpSpPr>
          <p:grpSp>
            <p:nvGrpSpPr>
              <p:cNvPr id="34" name="Group 33"/>
              <p:cNvGrpSpPr/>
              <p:nvPr/>
            </p:nvGrpSpPr>
            <p:grpSpPr>
              <a:xfrm>
                <a:off x="6052316" y="4030859"/>
                <a:ext cx="2337510" cy="1061189"/>
                <a:chOff x="5209043" y="2738236"/>
                <a:chExt cx="3229007" cy="1737360"/>
              </a:xfrm>
            </p:grpSpPr>
            <p:sp>
              <p:nvSpPr>
                <p:cNvPr id="36" name="Cube 3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5" name="TextBox 34"/>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5" name="Group 14"/>
            <p:cNvGrpSpPr/>
            <p:nvPr/>
          </p:nvGrpSpPr>
          <p:grpSpPr>
            <a:xfrm>
              <a:off x="429780" y="5321578"/>
              <a:ext cx="2337510" cy="1105076"/>
              <a:chOff x="429780" y="5321578"/>
              <a:chExt cx="2337510" cy="1105076"/>
            </a:xfrm>
          </p:grpSpPr>
          <p:grpSp>
            <p:nvGrpSpPr>
              <p:cNvPr id="30" name="Group 29"/>
              <p:cNvGrpSpPr/>
              <p:nvPr/>
            </p:nvGrpSpPr>
            <p:grpSpPr>
              <a:xfrm>
                <a:off x="429780" y="5365465"/>
                <a:ext cx="2337510" cy="1061189"/>
                <a:chOff x="6113296" y="2222100"/>
                <a:chExt cx="3229007" cy="1737360"/>
              </a:xfrm>
            </p:grpSpPr>
            <p:sp>
              <p:nvSpPr>
                <p:cNvPr id="32" name="Cube 3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1" name="TextBox 30"/>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6" name="Group 15"/>
            <p:cNvGrpSpPr/>
            <p:nvPr/>
          </p:nvGrpSpPr>
          <p:grpSpPr>
            <a:xfrm>
              <a:off x="3175766" y="5317155"/>
              <a:ext cx="2337510" cy="1101656"/>
              <a:chOff x="3175766" y="5317155"/>
              <a:chExt cx="2337510" cy="1101656"/>
            </a:xfrm>
          </p:grpSpPr>
          <p:grpSp>
            <p:nvGrpSpPr>
              <p:cNvPr id="26" name="Group 25"/>
              <p:cNvGrpSpPr/>
              <p:nvPr/>
            </p:nvGrpSpPr>
            <p:grpSpPr>
              <a:xfrm>
                <a:off x="3175766" y="5357622"/>
                <a:ext cx="2337510" cy="1061189"/>
                <a:chOff x="5209043" y="2738236"/>
                <a:chExt cx="3229007" cy="1737360"/>
              </a:xfrm>
            </p:grpSpPr>
            <p:sp>
              <p:nvSpPr>
                <p:cNvPr id="28" name="Cube 2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7" name="TextBox 26"/>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7" name="Group 16"/>
            <p:cNvGrpSpPr/>
            <p:nvPr/>
          </p:nvGrpSpPr>
          <p:grpSpPr>
            <a:xfrm>
              <a:off x="5957066" y="5304842"/>
              <a:ext cx="2337510" cy="1101656"/>
              <a:chOff x="5957066" y="5304842"/>
              <a:chExt cx="2337510" cy="1101656"/>
            </a:xfrm>
          </p:grpSpPr>
          <p:grpSp>
            <p:nvGrpSpPr>
              <p:cNvPr id="22" name="Group 21"/>
              <p:cNvGrpSpPr/>
              <p:nvPr/>
            </p:nvGrpSpPr>
            <p:grpSpPr>
              <a:xfrm>
                <a:off x="5957066" y="5345309"/>
                <a:ext cx="2337510" cy="1061189"/>
                <a:chOff x="5209043" y="2738236"/>
                <a:chExt cx="3229007" cy="1737360"/>
              </a:xfrm>
            </p:grpSpPr>
            <p:sp>
              <p:nvSpPr>
                <p:cNvPr id="24" name="Cube 2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 name="TextBox 22"/>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18" name="Right Brace 17"/>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ight Brace 18"/>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1" name="Rectangle 20"/>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70" name="Group 69"/>
          <p:cNvGrpSpPr/>
          <p:nvPr/>
        </p:nvGrpSpPr>
        <p:grpSpPr>
          <a:xfrm>
            <a:off x="1446298" y="1985195"/>
            <a:ext cx="7183352" cy="3726008"/>
            <a:chOff x="341397" y="1360342"/>
            <a:chExt cx="10212303" cy="5307158"/>
          </a:xfrm>
        </p:grpSpPr>
        <p:sp>
          <p:nvSpPr>
            <p:cNvPr id="71" name="Rectangle 70"/>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p:cNvGrpSpPr/>
            <p:nvPr/>
          </p:nvGrpSpPr>
          <p:grpSpPr>
            <a:xfrm>
              <a:off x="685856" y="1461620"/>
              <a:ext cx="2337510" cy="1105076"/>
              <a:chOff x="685856" y="1461620"/>
              <a:chExt cx="2337510" cy="1105076"/>
            </a:xfrm>
          </p:grpSpPr>
          <p:grpSp>
            <p:nvGrpSpPr>
              <p:cNvPr id="132" name="Group 131"/>
              <p:cNvGrpSpPr/>
              <p:nvPr/>
            </p:nvGrpSpPr>
            <p:grpSpPr>
              <a:xfrm>
                <a:off x="685856" y="1505507"/>
                <a:ext cx="2337510" cy="1061189"/>
                <a:chOff x="6113296" y="2222100"/>
                <a:chExt cx="3229007" cy="1737360"/>
              </a:xfrm>
            </p:grpSpPr>
            <p:sp>
              <p:nvSpPr>
                <p:cNvPr id="134" name="Cube 13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33" name="TextBox 132"/>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3" name="Group 72"/>
            <p:cNvGrpSpPr/>
            <p:nvPr/>
          </p:nvGrpSpPr>
          <p:grpSpPr>
            <a:xfrm>
              <a:off x="3431842" y="1457197"/>
              <a:ext cx="2337510" cy="1101656"/>
              <a:chOff x="3431842" y="1457197"/>
              <a:chExt cx="2337510" cy="1101656"/>
            </a:xfrm>
          </p:grpSpPr>
          <p:grpSp>
            <p:nvGrpSpPr>
              <p:cNvPr id="128" name="Group 127"/>
              <p:cNvGrpSpPr/>
              <p:nvPr/>
            </p:nvGrpSpPr>
            <p:grpSpPr>
              <a:xfrm>
                <a:off x="3431842" y="1497664"/>
                <a:ext cx="2337510" cy="1061189"/>
                <a:chOff x="5209043" y="2738236"/>
                <a:chExt cx="3229007" cy="1737360"/>
              </a:xfrm>
            </p:grpSpPr>
            <p:sp>
              <p:nvSpPr>
                <p:cNvPr id="130" name="Cube 12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TextBox 13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29" name="TextBox 128"/>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74" name="Group 73"/>
            <p:cNvGrpSpPr/>
            <p:nvPr/>
          </p:nvGrpSpPr>
          <p:grpSpPr>
            <a:xfrm>
              <a:off x="6213142" y="1444884"/>
              <a:ext cx="2337510" cy="1101656"/>
              <a:chOff x="6213142" y="1444884"/>
              <a:chExt cx="2337510" cy="1101656"/>
            </a:xfrm>
          </p:grpSpPr>
          <p:grpSp>
            <p:nvGrpSpPr>
              <p:cNvPr id="124" name="Group 123"/>
              <p:cNvGrpSpPr/>
              <p:nvPr/>
            </p:nvGrpSpPr>
            <p:grpSpPr>
              <a:xfrm>
                <a:off x="6213142" y="1485351"/>
                <a:ext cx="2337510" cy="1061189"/>
                <a:chOff x="5209043" y="2738236"/>
                <a:chExt cx="3229007" cy="1737360"/>
              </a:xfrm>
            </p:grpSpPr>
            <p:sp>
              <p:nvSpPr>
                <p:cNvPr id="126" name="Cube 12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25" name="TextBox 124"/>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75" name="Group 74"/>
            <p:cNvGrpSpPr/>
            <p:nvPr/>
          </p:nvGrpSpPr>
          <p:grpSpPr>
            <a:xfrm>
              <a:off x="590606" y="2776070"/>
              <a:ext cx="2337510" cy="1105076"/>
              <a:chOff x="590606" y="2776070"/>
              <a:chExt cx="2337510" cy="1105076"/>
            </a:xfrm>
          </p:grpSpPr>
          <p:grpSp>
            <p:nvGrpSpPr>
              <p:cNvPr id="120" name="Group 119"/>
              <p:cNvGrpSpPr/>
              <p:nvPr/>
            </p:nvGrpSpPr>
            <p:grpSpPr>
              <a:xfrm>
                <a:off x="590606" y="2819957"/>
                <a:ext cx="2337510" cy="1061189"/>
                <a:chOff x="6113296" y="2222100"/>
                <a:chExt cx="3229007" cy="1737360"/>
              </a:xfrm>
            </p:grpSpPr>
            <p:sp>
              <p:nvSpPr>
                <p:cNvPr id="122" name="Cube 12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21" name="TextBox 120"/>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6" name="Group 75"/>
            <p:cNvGrpSpPr/>
            <p:nvPr/>
          </p:nvGrpSpPr>
          <p:grpSpPr>
            <a:xfrm>
              <a:off x="3336592" y="2771647"/>
              <a:ext cx="2337510" cy="1101656"/>
              <a:chOff x="3336592" y="2771647"/>
              <a:chExt cx="2337510" cy="1101656"/>
            </a:xfrm>
          </p:grpSpPr>
          <p:grpSp>
            <p:nvGrpSpPr>
              <p:cNvPr id="116" name="Group 115"/>
              <p:cNvGrpSpPr/>
              <p:nvPr/>
            </p:nvGrpSpPr>
            <p:grpSpPr>
              <a:xfrm>
                <a:off x="3336592" y="2812114"/>
                <a:ext cx="2337510" cy="1061189"/>
                <a:chOff x="5209043" y="2738236"/>
                <a:chExt cx="3229007" cy="1737360"/>
              </a:xfrm>
            </p:grpSpPr>
            <p:sp>
              <p:nvSpPr>
                <p:cNvPr id="118" name="Cube 11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17" name="TextBox 116"/>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77" name="Group 76"/>
            <p:cNvGrpSpPr/>
            <p:nvPr/>
          </p:nvGrpSpPr>
          <p:grpSpPr>
            <a:xfrm>
              <a:off x="6117892" y="2759334"/>
              <a:ext cx="2337510" cy="1101656"/>
              <a:chOff x="6117892" y="2759334"/>
              <a:chExt cx="2337510" cy="1101656"/>
            </a:xfrm>
          </p:grpSpPr>
          <p:grpSp>
            <p:nvGrpSpPr>
              <p:cNvPr id="112" name="Group 111"/>
              <p:cNvGrpSpPr/>
              <p:nvPr/>
            </p:nvGrpSpPr>
            <p:grpSpPr>
              <a:xfrm>
                <a:off x="6117892" y="2799801"/>
                <a:ext cx="2337510" cy="1061189"/>
                <a:chOff x="5209043" y="2738236"/>
                <a:chExt cx="3229007" cy="1737360"/>
              </a:xfrm>
            </p:grpSpPr>
            <p:sp>
              <p:nvSpPr>
                <p:cNvPr id="114" name="Cube 11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13" name="TextBox 112"/>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78" name="Group 77"/>
            <p:cNvGrpSpPr/>
            <p:nvPr/>
          </p:nvGrpSpPr>
          <p:grpSpPr>
            <a:xfrm>
              <a:off x="525030" y="4007128"/>
              <a:ext cx="2337510" cy="1105076"/>
              <a:chOff x="525030" y="4007128"/>
              <a:chExt cx="2337510" cy="1105076"/>
            </a:xfrm>
          </p:grpSpPr>
          <p:grpSp>
            <p:nvGrpSpPr>
              <p:cNvPr id="108" name="Group 107"/>
              <p:cNvGrpSpPr/>
              <p:nvPr/>
            </p:nvGrpSpPr>
            <p:grpSpPr>
              <a:xfrm>
                <a:off x="525030" y="4051015"/>
                <a:ext cx="2337510" cy="1061189"/>
                <a:chOff x="6113296" y="2222100"/>
                <a:chExt cx="3229007" cy="1737360"/>
              </a:xfrm>
            </p:grpSpPr>
            <p:sp>
              <p:nvSpPr>
                <p:cNvPr id="110" name="Cube 10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TextBox 110"/>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09" name="TextBox 108"/>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9" name="Group 78"/>
            <p:cNvGrpSpPr/>
            <p:nvPr/>
          </p:nvGrpSpPr>
          <p:grpSpPr>
            <a:xfrm>
              <a:off x="3271016" y="4002705"/>
              <a:ext cx="2337510" cy="1101656"/>
              <a:chOff x="3271016" y="4002705"/>
              <a:chExt cx="2337510" cy="1101656"/>
            </a:xfrm>
          </p:grpSpPr>
          <p:grpSp>
            <p:nvGrpSpPr>
              <p:cNvPr id="104" name="Group 103"/>
              <p:cNvGrpSpPr/>
              <p:nvPr/>
            </p:nvGrpSpPr>
            <p:grpSpPr>
              <a:xfrm>
                <a:off x="3271016" y="4043172"/>
                <a:ext cx="2337510" cy="1061189"/>
                <a:chOff x="5209043" y="2738236"/>
                <a:chExt cx="3229007" cy="1737360"/>
              </a:xfrm>
            </p:grpSpPr>
            <p:sp>
              <p:nvSpPr>
                <p:cNvPr id="106" name="Cube 10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Box 10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05" name="TextBox 104"/>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0" name="Group 79"/>
            <p:cNvGrpSpPr/>
            <p:nvPr/>
          </p:nvGrpSpPr>
          <p:grpSpPr>
            <a:xfrm>
              <a:off x="6052316" y="3990392"/>
              <a:ext cx="2337510" cy="1101656"/>
              <a:chOff x="6052316" y="3990392"/>
              <a:chExt cx="2337510" cy="1101656"/>
            </a:xfrm>
          </p:grpSpPr>
          <p:grpSp>
            <p:nvGrpSpPr>
              <p:cNvPr id="100" name="Group 99"/>
              <p:cNvGrpSpPr/>
              <p:nvPr/>
            </p:nvGrpSpPr>
            <p:grpSpPr>
              <a:xfrm>
                <a:off x="6052316" y="4030859"/>
                <a:ext cx="2337510" cy="1061189"/>
                <a:chOff x="5209043" y="2738236"/>
                <a:chExt cx="3229007" cy="1737360"/>
              </a:xfrm>
            </p:grpSpPr>
            <p:sp>
              <p:nvSpPr>
                <p:cNvPr id="102" name="Cube 10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extBox 10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01" name="TextBox 100"/>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81" name="Group 80"/>
            <p:cNvGrpSpPr/>
            <p:nvPr/>
          </p:nvGrpSpPr>
          <p:grpSpPr>
            <a:xfrm>
              <a:off x="429780" y="5321578"/>
              <a:ext cx="2337510" cy="1105076"/>
              <a:chOff x="429780" y="5321578"/>
              <a:chExt cx="2337510" cy="1105076"/>
            </a:xfrm>
          </p:grpSpPr>
          <p:grpSp>
            <p:nvGrpSpPr>
              <p:cNvPr id="96" name="Group 95"/>
              <p:cNvGrpSpPr/>
              <p:nvPr/>
            </p:nvGrpSpPr>
            <p:grpSpPr>
              <a:xfrm>
                <a:off x="429780" y="5365465"/>
                <a:ext cx="2337510" cy="1061189"/>
                <a:chOff x="6113296" y="2222100"/>
                <a:chExt cx="3229007" cy="1737360"/>
              </a:xfrm>
            </p:grpSpPr>
            <p:sp>
              <p:nvSpPr>
                <p:cNvPr id="98" name="Cube 9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97" name="TextBox 96"/>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82" name="Group 81"/>
            <p:cNvGrpSpPr/>
            <p:nvPr/>
          </p:nvGrpSpPr>
          <p:grpSpPr>
            <a:xfrm>
              <a:off x="3175766" y="5317155"/>
              <a:ext cx="2337510" cy="1101656"/>
              <a:chOff x="3175766" y="5317155"/>
              <a:chExt cx="2337510" cy="1101656"/>
            </a:xfrm>
          </p:grpSpPr>
          <p:grpSp>
            <p:nvGrpSpPr>
              <p:cNvPr id="92" name="Group 91"/>
              <p:cNvGrpSpPr/>
              <p:nvPr/>
            </p:nvGrpSpPr>
            <p:grpSpPr>
              <a:xfrm>
                <a:off x="3175766" y="5357622"/>
                <a:ext cx="2337510" cy="1061189"/>
                <a:chOff x="5209043" y="2738236"/>
                <a:chExt cx="3229007" cy="1737360"/>
              </a:xfrm>
            </p:grpSpPr>
            <p:sp>
              <p:nvSpPr>
                <p:cNvPr id="94" name="Cube 9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93" name="TextBox 92"/>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3" name="Group 82"/>
            <p:cNvGrpSpPr/>
            <p:nvPr/>
          </p:nvGrpSpPr>
          <p:grpSpPr>
            <a:xfrm>
              <a:off x="5957066" y="5304842"/>
              <a:ext cx="2337510" cy="1101656"/>
              <a:chOff x="5957066" y="5304842"/>
              <a:chExt cx="2337510" cy="1101656"/>
            </a:xfrm>
          </p:grpSpPr>
          <p:grpSp>
            <p:nvGrpSpPr>
              <p:cNvPr id="88" name="Group 87"/>
              <p:cNvGrpSpPr/>
              <p:nvPr/>
            </p:nvGrpSpPr>
            <p:grpSpPr>
              <a:xfrm>
                <a:off x="5957066" y="5345309"/>
                <a:ext cx="2337510" cy="1061189"/>
                <a:chOff x="5209043" y="2738236"/>
                <a:chExt cx="3229007" cy="1737360"/>
              </a:xfrm>
            </p:grpSpPr>
            <p:sp>
              <p:nvSpPr>
                <p:cNvPr id="90" name="Cube 8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89" name="TextBox 88"/>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84" name="Right Brace 83"/>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Right Brace 84"/>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Rectangle 85"/>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87" name="Rectangle 86"/>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136" name="Group 135"/>
          <p:cNvGrpSpPr/>
          <p:nvPr/>
        </p:nvGrpSpPr>
        <p:grpSpPr>
          <a:xfrm>
            <a:off x="2527741" y="2287118"/>
            <a:ext cx="7183352" cy="3726008"/>
            <a:chOff x="341397" y="1360342"/>
            <a:chExt cx="10212303" cy="5307158"/>
          </a:xfrm>
        </p:grpSpPr>
        <p:sp>
          <p:nvSpPr>
            <p:cNvPr id="137" name="Rectangle 136"/>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8" name="Group 137"/>
            <p:cNvGrpSpPr/>
            <p:nvPr/>
          </p:nvGrpSpPr>
          <p:grpSpPr>
            <a:xfrm>
              <a:off x="685856" y="1461620"/>
              <a:ext cx="2337510" cy="1105076"/>
              <a:chOff x="685856" y="1461620"/>
              <a:chExt cx="2337510" cy="1105076"/>
            </a:xfrm>
          </p:grpSpPr>
          <p:grpSp>
            <p:nvGrpSpPr>
              <p:cNvPr id="198" name="Group 197"/>
              <p:cNvGrpSpPr/>
              <p:nvPr/>
            </p:nvGrpSpPr>
            <p:grpSpPr>
              <a:xfrm>
                <a:off x="685856" y="1505507"/>
                <a:ext cx="2337510" cy="1061189"/>
                <a:chOff x="6113296" y="2222100"/>
                <a:chExt cx="3229007" cy="1737360"/>
              </a:xfrm>
            </p:grpSpPr>
            <p:sp>
              <p:nvSpPr>
                <p:cNvPr id="200" name="Cube 19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TextBox 200"/>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9" name="TextBox 198"/>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39" name="Group 138"/>
            <p:cNvGrpSpPr/>
            <p:nvPr/>
          </p:nvGrpSpPr>
          <p:grpSpPr>
            <a:xfrm>
              <a:off x="3431842" y="1457197"/>
              <a:ext cx="2337510" cy="1101656"/>
              <a:chOff x="3431842" y="1457197"/>
              <a:chExt cx="2337510" cy="1101656"/>
            </a:xfrm>
          </p:grpSpPr>
          <p:grpSp>
            <p:nvGrpSpPr>
              <p:cNvPr id="194" name="Group 193"/>
              <p:cNvGrpSpPr/>
              <p:nvPr/>
            </p:nvGrpSpPr>
            <p:grpSpPr>
              <a:xfrm>
                <a:off x="3431842" y="1497664"/>
                <a:ext cx="2337510" cy="1061189"/>
                <a:chOff x="5209043" y="2738236"/>
                <a:chExt cx="3229007" cy="1737360"/>
              </a:xfrm>
            </p:grpSpPr>
            <p:sp>
              <p:nvSpPr>
                <p:cNvPr id="196" name="Cube 19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TextBox 19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95" name="TextBox 194"/>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0" name="Group 139"/>
            <p:cNvGrpSpPr/>
            <p:nvPr/>
          </p:nvGrpSpPr>
          <p:grpSpPr>
            <a:xfrm>
              <a:off x="6213142" y="1444884"/>
              <a:ext cx="2337510" cy="1101656"/>
              <a:chOff x="6213142" y="1444884"/>
              <a:chExt cx="2337510" cy="1101656"/>
            </a:xfrm>
          </p:grpSpPr>
          <p:grpSp>
            <p:nvGrpSpPr>
              <p:cNvPr id="190" name="Group 189"/>
              <p:cNvGrpSpPr/>
              <p:nvPr/>
            </p:nvGrpSpPr>
            <p:grpSpPr>
              <a:xfrm>
                <a:off x="6213142" y="1485351"/>
                <a:ext cx="2337510" cy="1061189"/>
                <a:chOff x="5209043" y="2738236"/>
                <a:chExt cx="3229007" cy="1737360"/>
              </a:xfrm>
            </p:grpSpPr>
            <p:sp>
              <p:nvSpPr>
                <p:cNvPr id="192" name="Cube 19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TextBox 19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1" name="TextBox 190"/>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1" name="Group 140"/>
            <p:cNvGrpSpPr/>
            <p:nvPr/>
          </p:nvGrpSpPr>
          <p:grpSpPr>
            <a:xfrm>
              <a:off x="590606" y="2776070"/>
              <a:ext cx="2337510" cy="1105076"/>
              <a:chOff x="590606" y="2776070"/>
              <a:chExt cx="2337510" cy="1105076"/>
            </a:xfrm>
          </p:grpSpPr>
          <p:grpSp>
            <p:nvGrpSpPr>
              <p:cNvPr id="186" name="Group 185"/>
              <p:cNvGrpSpPr/>
              <p:nvPr/>
            </p:nvGrpSpPr>
            <p:grpSpPr>
              <a:xfrm>
                <a:off x="590606" y="2819957"/>
                <a:ext cx="2337510" cy="1061189"/>
                <a:chOff x="6113296" y="2222100"/>
                <a:chExt cx="3229007" cy="1737360"/>
              </a:xfrm>
            </p:grpSpPr>
            <p:sp>
              <p:nvSpPr>
                <p:cNvPr id="188" name="Cube 18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TextBox 18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7" name="TextBox 186"/>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2" name="Group 141"/>
            <p:cNvGrpSpPr/>
            <p:nvPr/>
          </p:nvGrpSpPr>
          <p:grpSpPr>
            <a:xfrm>
              <a:off x="3336592" y="2771647"/>
              <a:ext cx="2337510" cy="1101656"/>
              <a:chOff x="3336592" y="2771647"/>
              <a:chExt cx="2337510" cy="1101656"/>
            </a:xfrm>
          </p:grpSpPr>
          <p:grpSp>
            <p:nvGrpSpPr>
              <p:cNvPr id="182" name="Group 181"/>
              <p:cNvGrpSpPr/>
              <p:nvPr/>
            </p:nvGrpSpPr>
            <p:grpSpPr>
              <a:xfrm>
                <a:off x="3336592" y="2812114"/>
                <a:ext cx="2337510" cy="1061189"/>
                <a:chOff x="5209043" y="2738236"/>
                <a:chExt cx="3229007" cy="1737360"/>
              </a:xfrm>
            </p:grpSpPr>
            <p:sp>
              <p:nvSpPr>
                <p:cNvPr id="184" name="Cube 18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TextBox 18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3" name="TextBox 182"/>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3" name="Group 142"/>
            <p:cNvGrpSpPr/>
            <p:nvPr/>
          </p:nvGrpSpPr>
          <p:grpSpPr>
            <a:xfrm>
              <a:off x="6117892" y="2759334"/>
              <a:ext cx="2337510" cy="1101656"/>
              <a:chOff x="6117892" y="2759334"/>
              <a:chExt cx="2337510" cy="1101656"/>
            </a:xfrm>
          </p:grpSpPr>
          <p:grpSp>
            <p:nvGrpSpPr>
              <p:cNvPr id="178" name="Group 177"/>
              <p:cNvGrpSpPr/>
              <p:nvPr/>
            </p:nvGrpSpPr>
            <p:grpSpPr>
              <a:xfrm>
                <a:off x="6117892" y="2799801"/>
                <a:ext cx="2337510" cy="1061189"/>
                <a:chOff x="5209043" y="2738236"/>
                <a:chExt cx="3229007" cy="1737360"/>
              </a:xfrm>
            </p:grpSpPr>
            <p:sp>
              <p:nvSpPr>
                <p:cNvPr id="180" name="Cube 17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TextBox 18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79" name="TextBox 178"/>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4" name="Group 143"/>
            <p:cNvGrpSpPr/>
            <p:nvPr/>
          </p:nvGrpSpPr>
          <p:grpSpPr>
            <a:xfrm>
              <a:off x="525030" y="4007128"/>
              <a:ext cx="2337510" cy="1105076"/>
              <a:chOff x="525030" y="4007128"/>
              <a:chExt cx="2337510" cy="1105076"/>
            </a:xfrm>
          </p:grpSpPr>
          <p:grpSp>
            <p:nvGrpSpPr>
              <p:cNvPr id="174" name="Group 173"/>
              <p:cNvGrpSpPr/>
              <p:nvPr/>
            </p:nvGrpSpPr>
            <p:grpSpPr>
              <a:xfrm>
                <a:off x="525030" y="4051015"/>
                <a:ext cx="2337510" cy="1061189"/>
                <a:chOff x="6113296" y="2222100"/>
                <a:chExt cx="3229007" cy="1737360"/>
              </a:xfrm>
            </p:grpSpPr>
            <p:sp>
              <p:nvSpPr>
                <p:cNvPr id="176" name="Cube 17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TextBox 176"/>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75" name="TextBox 174"/>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5" name="Group 144"/>
            <p:cNvGrpSpPr/>
            <p:nvPr/>
          </p:nvGrpSpPr>
          <p:grpSpPr>
            <a:xfrm>
              <a:off x="3271016" y="4002705"/>
              <a:ext cx="2337510" cy="1101656"/>
              <a:chOff x="3271016" y="4002705"/>
              <a:chExt cx="2337510" cy="1101656"/>
            </a:xfrm>
          </p:grpSpPr>
          <p:grpSp>
            <p:nvGrpSpPr>
              <p:cNvPr id="170" name="Group 169"/>
              <p:cNvGrpSpPr/>
              <p:nvPr/>
            </p:nvGrpSpPr>
            <p:grpSpPr>
              <a:xfrm>
                <a:off x="3271016" y="4043172"/>
                <a:ext cx="2337510" cy="1061189"/>
                <a:chOff x="5209043" y="2738236"/>
                <a:chExt cx="3229007" cy="1737360"/>
              </a:xfrm>
            </p:grpSpPr>
            <p:sp>
              <p:nvSpPr>
                <p:cNvPr id="172" name="Cube 17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TextBox 17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71" name="TextBox 170"/>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6" name="Group 145"/>
            <p:cNvGrpSpPr/>
            <p:nvPr/>
          </p:nvGrpSpPr>
          <p:grpSpPr>
            <a:xfrm>
              <a:off x="6052316" y="3990392"/>
              <a:ext cx="2337510" cy="1101656"/>
              <a:chOff x="6052316" y="3990392"/>
              <a:chExt cx="2337510" cy="1101656"/>
            </a:xfrm>
          </p:grpSpPr>
          <p:grpSp>
            <p:nvGrpSpPr>
              <p:cNvPr id="166" name="Group 165"/>
              <p:cNvGrpSpPr/>
              <p:nvPr/>
            </p:nvGrpSpPr>
            <p:grpSpPr>
              <a:xfrm>
                <a:off x="6052316" y="4030859"/>
                <a:ext cx="2337510" cy="1061189"/>
                <a:chOff x="5209043" y="2738236"/>
                <a:chExt cx="3229007" cy="1737360"/>
              </a:xfrm>
            </p:grpSpPr>
            <p:sp>
              <p:nvSpPr>
                <p:cNvPr id="168" name="Cube 16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TextBox 16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7" name="TextBox 166"/>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7" name="Group 146"/>
            <p:cNvGrpSpPr/>
            <p:nvPr/>
          </p:nvGrpSpPr>
          <p:grpSpPr>
            <a:xfrm>
              <a:off x="429780" y="5321578"/>
              <a:ext cx="2337510" cy="1105076"/>
              <a:chOff x="429780" y="5321578"/>
              <a:chExt cx="2337510" cy="1105076"/>
            </a:xfrm>
          </p:grpSpPr>
          <p:grpSp>
            <p:nvGrpSpPr>
              <p:cNvPr id="162" name="Group 161"/>
              <p:cNvGrpSpPr/>
              <p:nvPr/>
            </p:nvGrpSpPr>
            <p:grpSpPr>
              <a:xfrm>
                <a:off x="429780" y="5365465"/>
                <a:ext cx="2337510" cy="1061189"/>
                <a:chOff x="6113296" y="2222100"/>
                <a:chExt cx="3229007" cy="1737360"/>
              </a:xfrm>
            </p:grpSpPr>
            <p:sp>
              <p:nvSpPr>
                <p:cNvPr id="164" name="Cube 16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TextBox 16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3" name="TextBox 162"/>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8" name="Group 147"/>
            <p:cNvGrpSpPr/>
            <p:nvPr/>
          </p:nvGrpSpPr>
          <p:grpSpPr>
            <a:xfrm>
              <a:off x="3175766" y="5317155"/>
              <a:ext cx="2337510" cy="1101656"/>
              <a:chOff x="3175766" y="5317155"/>
              <a:chExt cx="2337510" cy="1101656"/>
            </a:xfrm>
          </p:grpSpPr>
          <p:grpSp>
            <p:nvGrpSpPr>
              <p:cNvPr id="158" name="Group 157"/>
              <p:cNvGrpSpPr/>
              <p:nvPr/>
            </p:nvGrpSpPr>
            <p:grpSpPr>
              <a:xfrm>
                <a:off x="3175766" y="5357622"/>
                <a:ext cx="2337510" cy="1061189"/>
                <a:chOff x="5209043" y="2738236"/>
                <a:chExt cx="3229007" cy="1737360"/>
              </a:xfrm>
            </p:grpSpPr>
            <p:sp>
              <p:nvSpPr>
                <p:cNvPr id="160" name="Cube 15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TextBox 16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59" name="TextBox 158"/>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9" name="Group 148"/>
            <p:cNvGrpSpPr/>
            <p:nvPr/>
          </p:nvGrpSpPr>
          <p:grpSpPr>
            <a:xfrm>
              <a:off x="5957066" y="5304842"/>
              <a:ext cx="2337510" cy="1101656"/>
              <a:chOff x="5957066" y="5304842"/>
              <a:chExt cx="2337510" cy="1101656"/>
            </a:xfrm>
          </p:grpSpPr>
          <p:grpSp>
            <p:nvGrpSpPr>
              <p:cNvPr id="154" name="Group 153"/>
              <p:cNvGrpSpPr/>
              <p:nvPr/>
            </p:nvGrpSpPr>
            <p:grpSpPr>
              <a:xfrm>
                <a:off x="5957066" y="5345309"/>
                <a:ext cx="2337510" cy="1061189"/>
                <a:chOff x="5209043" y="2738236"/>
                <a:chExt cx="3229007" cy="1737360"/>
              </a:xfrm>
            </p:grpSpPr>
            <p:sp>
              <p:nvSpPr>
                <p:cNvPr id="156" name="Cube 15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55" name="TextBox 154"/>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150" name="Right Brace 149"/>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1" name="Right Brace 150"/>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2" name="Rectangle 151"/>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153" name="Rectangle 152"/>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202" name="Group 201"/>
          <p:cNvGrpSpPr/>
          <p:nvPr/>
        </p:nvGrpSpPr>
        <p:grpSpPr>
          <a:xfrm>
            <a:off x="3354266" y="2517478"/>
            <a:ext cx="7183352" cy="3726008"/>
            <a:chOff x="341397" y="1360342"/>
            <a:chExt cx="10212303" cy="5307158"/>
          </a:xfrm>
        </p:grpSpPr>
        <p:sp>
          <p:nvSpPr>
            <p:cNvPr id="203" name="Rectangle 202"/>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4" name="Group 203"/>
            <p:cNvGrpSpPr/>
            <p:nvPr/>
          </p:nvGrpSpPr>
          <p:grpSpPr>
            <a:xfrm>
              <a:off x="685856" y="1461620"/>
              <a:ext cx="2337510" cy="1105076"/>
              <a:chOff x="685856" y="1461620"/>
              <a:chExt cx="2337510" cy="1105076"/>
            </a:xfrm>
          </p:grpSpPr>
          <p:grpSp>
            <p:nvGrpSpPr>
              <p:cNvPr id="264" name="Group 263"/>
              <p:cNvGrpSpPr/>
              <p:nvPr/>
            </p:nvGrpSpPr>
            <p:grpSpPr>
              <a:xfrm>
                <a:off x="685856" y="1505507"/>
                <a:ext cx="2337510" cy="1061189"/>
                <a:chOff x="6113296" y="2222100"/>
                <a:chExt cx="3229007" cy="1737360"/>
              </a:xfrm>
            </p:grpSpPr>
            <p:sp>
              <p:nvSpPr>
                <p:cNvPr id="266" name="Cube 26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TextBox 266"/>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65" name="TextBox 264"/>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05" name="Group 204"/>
            <p:cNvGrpSpPr/>
            <p:nvPr/>
          </p:nvGrpSpPr>
          <p:grpSpPr>
            <a:xfrm>
              <a:off x="3431842" y="1457197"/>
              <a:ext cx="2337510" cy="1101656"/>
              <a:chOff x="3431842" y="1457197"/>
              <a:chExt cx="2337510" cy="1101656"/>
            </a:xfrm>
          </p:grpSpPr>
          <p:grpSp>
            <p:nvGrpSpPr>
              <p:cNvPr id="260" name="Group 259"/>
              <p:cNvGrpSpPr/>
              <p:nvPr/>
            </p:nvGrpSpPr>
            <p:grpSpPr>
              <a:xfrm>
                <a:off x="3431842" y="1497664"/>
                <a:ext cx="2337510" cy="1061189"/>
                <a:chOff x="5209043" y="2738236"/>
                <a:chExt cx="3229007" cy="1737360"/>
              </a:xfrm>
            </p:grpSpPr>
            <p:sp>
              <p:nvSpPr>
                <p:cNvPr id="262" name="Cube 26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TextBox 26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61" name="TextBox 260"/>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06" name="Group 205"/>
            <p:cNvGrpSpPr/>
            <p:nvPr/>
          </p:nvGrpSpPr>
          <p:grpSpPr>
            <a:xfrm>
              <a:off x="6213142" y="1444884"/>
              <a:ext cx="2337510" cy="1101656"/>
              <a:chOff x="6213142" y="1444884"/>
              <a:chExt cx="2337510" cy="1101656"/>
            </a:xfrm>
          </p:grpSpPr>
          <p:grpSp>
            <p:nvGrpSpPr>
              <p:cNvPr id="256" name="Group 255"/>
              <p:cNvGrpSpPr/>
              <p:nvPr/>
            </p:nvGrpSpPr>
            <p:grpSpPr>
              <a:xfrm>
                <a:off x="6213142" y="1485351"/>
                <a:ext cx="2337510" cy="1061189"/>
                <a:chOff x="5209043" y="2738236"/>
                <a:chExt cx="3229007" cy="1737360"/>
              </a:xfrm>
            </p:grpSpPr>
            <p:sp>
              <p:nvSpPr>
                <p:cNvPr id="258" name="Cube 25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TextBox 25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7" name="TextBox 256"/>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07" name="Group 206"/>
            <p:cNvGrpSpPr/>
            <p:nvPr/>
          </p:nvGrpSpPr>
          <p:grpSpPr>
            <a:xfrm>
              <a:off x="590606" y="2776070"/>
              <a:ext cx="2337510" cy="1105076"/>
              <a:chOff x="590606" y="2776070"/>
              <a:chExt cx="2337510" cy="1105076"/>
            </a:xfrm>
          </p:grpSpPr>
          <p:grpSp>
            <p:nvGrpSpPr>
              <p:cNvPr id="252" name="Group 251"/>
              <p:cNvGrpSpPr/>
              <p:nvPr/>
            </p:nvGrpSpPr>
            <p:grpSpPr>
              <a:xfrm>
                <a:off x="590606" y="2819957"/>
                <a:ext cx="2337510" cy="1061189"/>
                <a:chOff x="6113296" y="2222100"/>
                <a:chExt cx="3229007" cy="1737360"/>
              </a:xfrm>
            </p:grpSpPr>
            <p:sp>
              <p:nvSpPr>
                <p:cNvPr id="254" name="Cube 25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TextBox 25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3" name="TextBox 252"/>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08" name="Group 207"/>
            <p:cNvGrpSpPr/>
            <p:nvPr/>
          </p:nvGrpSpPr>
          <p:grpSpPr>
            <a:xfrm>
              <a:off x="3336592" y="2771647"/>
              <a:ext cx="2337510" cy="1101656"/>
              <a:chOff x="3336592" y="2771647"/>
              <a:chExt cx="2337510" cy="1101656"/>
            </a:xfrm>
          </p:grpSpPr>
          <p:grpSp>
            <p:nvGrpSpPr>
              <p:cNvPr id="248" name="Group 247"/>
              <p:cNvGrpSpPr/>
              <p:nvPr/>
            </p:nvGrpSpPr>
            <p:grpSpPr>
              <a:xfrm>
                <a:off x="3336592" y="2812114"/>
                <a:ext cx="2337510" cy="1061189"/>
                <a:chOff x="5209043" y="2738236"/>
                <a:chExt cx="3229007" cy="1737360"/>
              </a:xfrm>
            </p:grpSpPr>
            <p:sp>
              <p:nvSpPr>
                <p:cNvPr id="250" name="Cube 24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TextBox 25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9" name="TextBox 248"/>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09" name="Group 208"/>
            <p:cNvGrpSpPr/>
            <p:nvPr/>
          </p:nvGrpSpPr>
          <p:grpSpPr>
            <a:xfrm>
              <a:off x="6117892" y="2759334"/>
              <a:ext cx="2337510" cy="1101656"/>
              <a:chOff x="6117892" y="2759334"/>
              <a:chExt cx="2337510" cy="1101656"/>
            </a:xfrm>
          </p:grpSpPr>
          <p:grpSp>
            <p:nvGrpSpPr>
              <p:cNvPr id="244" name="Group 243"/>
              <p:cNvGrpSpPr/>
              <p:nvPr/>
            </p:nvGrpSpPr>
            <p:grpSpPr>
              <a:xfrm>
                <a:off x="6117892" y="2799801"/>
                <a:ext cx="2337510" cy="1061189"/>
                <a:chOff x="5209043" y="2738236"/>
                <a:chExt cx="3229007" cy="1737360"/>
              </a:xfrm>
            </p:grpSpPr>
            <p:sp>
              <p:nvSpPr>
                <p:cNvPr id="246" name="Cube 24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TextBox 24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5" name="TextBox 244"/>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0" name="Group 209"/>
            <p:cNvGrpSpPr/>
            <p:nvPr/>
          </p:nvGrpSpPr>
          <p:grpSpPr>
            <a:xfrm>
              <a:off x="525030" y="4007128"/>
              <a:ext cx="2337510" cy="1105076"/>
              <a:chOff x="525030" y="4007128"/>
              <a:chExt cx="2337510" cy="1105076"/>
            </a:xfrm>
          </p:grpSpPr>
          <p:grpSp>
            <p:nvGrpSpPr>
              <p:cNvPr id="240" name="Group 239"/>
              <p:cNvGrpSpPr/>
              <p:nvPr/>
            </p:nvGrpSpPr>
            <p:grpSpPr>
              <a:xfrm>
                <a:off x="525030" y="4051015"/>
                <a:ext cx="2337510" cy="1061189"/>
                <a:chOff x="6113296" y="2222100"/>
                <a:chExt cx="3229007" cy="1737360"/>
              </a:xfrm>
            </p:grpSpPr>
            <p:sp>
              <p:nvSpPr>
                <p:cNvPr id="242" name="Cube 24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TextBox 24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1" name="TextBox 240"/>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1" name="Group 210"/>
            <p:cNvGrpSpPr/>
            <p:nvPr/>
          </p:nvGrpSpPr>
          <p:grpSpPr>
            <a:xfrm>
              <a:off x="3271016" y="4002705"/>
              <a:ext cx="2337510" cy="1101656"/>
              <a:chOff x="3271016" y="4002705"/>
              <a:chExt cx="2337510" cy="1101656"/>
            </a:xfrm>
          </p:grpSpPr>
          <p:grpSp>
            <p:nvGrpSpPr>
              <p:cNvPr id="236" name="Group 235"/>
              <p:cNvGrpSpPr/>
              <p:nvPr/>
            </p:nvGrpSpPr>
            <p:grpSpPr>
              <a:xfrm>
                <a:off x="3271016" y="4043172"/>
                <a:ext cx="2337510" cy="1061189"/>
                <a:chOff x="5209043" y="2738236"/>
                <a:chExt cx="3229007" cy="1737360"/>
              </a:xfrm>
            </p:grpSpPr>
            <p:sp>
              <p:nvSpPr>
                <p:cNvPr id="238" name="Cube 23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TextBox 23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37" name="TextBox 236"/>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2" name="Group 211"/>
            <p:cNvGrpSpPr/>
            <p:nvPr/>
          </p:nvGrpSpPr>
          <p:grpSpPr>
            <a:xfrm>
              <a:off x="6052316" y="3990392"/>
              <a:ext cx="2337510" cy="1101656"/>
              <a:chOff x="6052316" y="3990392"/>
              <a:chExt cx="2337510" cy="1101656"/>
            </a:xfrm>
          </p:grpSpPr>
          <p:grpSp>
            <p:nvGrpSpPr>
              <p:cNvPr id="232" name="Group 231"/>
              <p:cNvGrpSpPr/>
              <p:nvPr/>
            </p:nvGrpSpPr>
            <p:grpSpPr>
              <a:xfrm>
                <a:off x="6052316" y="4030859"/>
                <a:ext cx="2337510" cy="1061189"/>
                <a:chOff x="5209043" y="2738236"/>
                <a:chExt cx="3229007" cy="1737360"/>
              </a:xfrm>
            </p:grpSpPr>
            <p:sp>
              <p:nvSpPr>
                <p:cNvPr id="234" name="Cube 23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TextBox 23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3" name="TextBox 232"/>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3" name="Group 212"/>
            <p:cNvGrpSpPr/>
            <p:nvPr/>
          </p:nvGrpSpPr>
          <p:grpSpPr>
            <a:xfrm>
              <a:off x="429780" y="5321578"/>
              <a:ext cx="2337510" cy="1105076"/>
              <a:chOff x="429780" y="5321578"/>
              <a:chExt cx="2337510" cy="1105076"/>
            </a:xfrm>
          </p:grpSpPr>
          <p:grpSp>
            <p:nvGrpSpPr>
              <p:cNvPr id="228" name="Group 227"/>
              <p:cNvGrpSpPr/>
              <p:nvPr/>
            </p:nvGrpSpPr>
            <p:grpSpPr>
              <a:xfrm>
                <a:off x="429780" y="5365465"/>
                <a:ext cx="2337510" cy="1061189"/>
                <a:chOff x="6113296" y="2222100"/>
                <a:chExt cx="3229007" cy="1737360"/>
              </a:xfrm>
            </p:grpSpPr>
            <p:sp>
              <p:nvSpPr>
                <p:cNvPr id="230" name="Cube 22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TextBox 230"/>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9" name="TextBox 228"/>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4" name="Group 213"/>
            <p:cNvGrpSpPr/>
            <p:nvPr/>
          </p:nvGrpSpPr>
          <p:grpSpPr>
            <a:xfrm>
              <a:off x="3175766" y="5317155"/>
              <a:ext cx="2337510" cy="1101656"/>
              <a:chOff x="3175766" y="5317155"/>
              <a:chExt cx="2337510" cy="1101656"/>
            </a:xfrm>
          </p:grpSpPr>
          <p:grpSp>
            <p:nvGrpSpPr>
              <p:cNvPr id="224" name="Group 223"/>
              <p:cNvGrpSpPr/>
              <p:nvPr/>
            </p:nvGrpSpPr>
            <p:grpSpPr>
              <a:xfrm>
                <a:off x="3175766" y="5357622"/>
                <a:ext cx="2337510" cy="1061189"/>
                <a:chOff x="5209043" y="2738236"/>
                <a:chExt cx="3229007" cy="1737360"/>
              </a:xfrm>
            </p:grpSpPr>
            <p:sp>
              <p:nvSpPr>
                <p:cNvPr id="226" name="Cube 22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TextBox 22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5" name="TextBox 224"/>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5" name="Group 214"/>
            <p:cNvGrpSpPr/>
            <p:nvPr/>
          </p:nvGrpSpPr>
          <p:grpSpPr>
            <a:xfrm>
              <a:off x="5957066" y="5304842"/>
              <a:ext cx="2337510" cy="1101656"/>
              <a:chOff x="5957066" y="5304842"/>
              <a:chExt cx="2337510" cy="1101656"/>
            </a:xfrm>
          </p:grpSpPr>
          <p:grpSp>
            <p:nvGrpSpPr>
              <p:cNvPr id="220" name="Group 219"/>
              <p:cNvGrpSpPr/>
              <p:nvPr/>
            </p:nvGrpSpPr>
            <p:grpSpPr>
              <a:xfrm>
                <a:off x="5957066" y="5345309"/>
                <a:ext cx="2337510" cy="1061189"/>
                <a:chOff x="5209043" y="2738236"/>
                <a:chExt cx="3229007" cy="1737360"/>
              </a:xfrm>
            </p:grpSpPr>
            <p:sp>
              <p:nvSpPr>
                <p:cNvPr id="222" name="Cube 22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TextBox 22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1" name="TextBox 220"/>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216" name="Right Brace 215"/>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7" name="Right Brace 216"/>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8" name="Rectangle 217"/>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19" name="Rectangle 218"/>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sp>
        <p:nvSpPr>
          <p:cNvPr id="268" name="Rectangle 267"/>
          <p:cNvSpPr/>
          <p:nvPr/>
        </p:nvSpPr>
        <p:spPr>
          <a:xfrm>
            <a:off x="9921227" y="4895918"/>
            <a:ext cx="2039179" cy="1569660"/>
          </a:xfrm>
          <a:prstGeom prst="rect">
            <a:avLst/>
          </a:prstGeom>
        </p:spPr>
        <p:txBody>
          <a:bodyPr wrap="square">
            <a:spAutoFit/>
          </a:bodyPr>
          <a:lstStyle/>
          <a:p>
            <a:pPr lvl="4" indent="-1828800">
              <a:spcBef>
                <a:spcPts val="1200"/>
              </a:spcBef>
              <a:buClr>
                <a:srgbClr val="FF0000"/>
              </a:buClr>
              <a:tabLst>
                <a:tab pos="914400" algn="l"/>
              </a:tabLst>
            </a:pPr>
            <a:r>
              <a:rPr lang="en-US" sz="9600" dirty="0" smtClean="0"/>
              <a:t>…</a:t>
            </a:r>
            <a:endParaRPr lang="en-US" sz="9600" dirty="0"/>
          </a:p>
        </p:txBody>
      </p:sp>
      <p:sp>
        <p:nvSpPr>
          <p:cNvPr id="269" name="Rectangle 268"/>
          <p:cNvSpPr/>
          <p:nvPr/>
        </p:nvSpPr>
        <p:spPr>
          <a:xfrm>
            <a:off x="551771" y="1111477"/>
            <a:ext cx="1019242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a:t>3</a:t>
            </a:r>
            <a:r>
              <a:rPr lang="en-US" sz="3200" dirty="0" smtClean="0"/>
              <a:t> Armed</a:t>
            </a:r>
            <a:r>
              <a:rPr lang="en-US" sz="3200" dirty="0"/>
              <a:t> </a:t>
            </a:r>
            <a:r>
              <a:rPr lang="en-US" sz="3200" dirty="0" smtClean="0"/>
              <a:t>Study with 2 dose, multiple sites</a:t>
            </a:r>
            <a:endParaRPr lang="en-US" sz="3200" dirty="0"/>
          </a:p>
        </p:txBody>
      </p:sp>
      <p:sp>
        <p:nvSpPr>
          <p:cNvPr id="270" name="Title 1"/>
          <p:cNvSpPr>
            <a:spLocks noGrp="1"/>
          </p:cNvSpPr>
          <p:nvPr>
            <p:ph type="title"/>
          </p:nvPr>
        </p:nvSpPr>
        <p:spPr>
          <a:xfrm>
            <a:off x="166255" y="108452"/>
            <a:ext cx="11187545" cy="886159"/>
          </a:xfrm>
        </p:spPr>
        <p:txBody>
          <a:bodyPr/>
          <a:lstStyle/>
          <a:p>
            <a:r>
              <a:rPr lang="en-US" dirty="0" smtClean="0">
                <a:latin typeface="+mn-lt"/>
              </a:rPr>
              <a:t>Maintain sufficient inventory for randomization </a:t>
            </a:r>
            <a:endParaRPr lang="en-US" dirty="0">
              <a:latin typeface="+mn-lt"/>
            </a:endParaRPr>
          </a:p>
        </p:txBody>
      </p:sp>
    </p:spTree>
    <p:extLst>
      <p:ext uri="{BB962C8B-B14F-4D97-AF65-F5344CB8AC3E}">
        <p14:creationId xmlns:p14="http://schemas.microsoft.com/office/powerpoint/2010/main" val="215420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964" y="108452"/>
            <a:ext cx="11159836" cy="886159"/>
          </a:xfrm>
        </p:spPr>
        <p:txBody>
          <a:bodyPr/>
          <a:lstStyle/>
          <a:p>
            <a:r>
              <a:rPr lang="en-US" dirty="0" smtClean="0">
                <a:latin typeface="+mn-lt"/>
              </a:rPr>
              <a:t>Avoid unnecessary study drug waste  </a:t>
            </a:r>
            <a:endParaRPr lang="en-US" dirty="0">
              <a:latin typeface="+mn-lt"/>
            </a:endParaRPr>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14</a:t>
            </a:fld>
            <a:r>
              <a:rPr lang="en-US" smtClean="0"/>
              <a:t> -</a:t>
            </a:r>
            <a:endParaRPr lang="en-US" dirty="0"/>
          </a:p>
        </p:txBody>
      </p:sp>
      <p:sp>
        <p:nvSpPr>
          <p:cNvPr id="4" name="Content Placeholder 2"/>
          <p:cNvSpPr txBox="1">
            <a:spLocks/>
          </p:cNvSpPr>
          <p:nvPr/>
        </p:nvSpPr>
        <p:spPr>
          <a:xfrm>
            <a:off x="457200" y="1371599"/>
            <a:ext cx="10934700" cy="4578927"/>
          </a:xfrm>
          <a:prstGeom prst="rect">
            <a:avLst/>
          </a:prstGeom>
        </p:spPr>
        <p:txBody>
          <a:bodyPr>
            <a:normAutofit/>
          </a:bodyPr>
          <a:lstStyle>
            <a:lvl1pPr marL="228600" indent="-228600" algn="l" defTabSz="914400" rtl="0" eaLnBrk="1" latinLnBrk="0" hangingPunct="1">
              <a:lnSpc>
                <a:spcPct val="90000"/>
              </a:lnSpc>
              <a:spcBef>
                <a:spcPts val="1000"/>
              </a:spcBef>
              <a:buClr>
                <a:srgbClr val="4B4A3B"/>
              </a:buClr>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Clr>
                <a:srgbClr val="4B4A3B"/>
              </a:buClr>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Clr>
                <a:srgbClr val="4B4A3B"/>
              </a:buClr>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14000"/>
              </a:lnSpc>
              <a:buClr>
                <a:srgbClr val="FF0000"/>
              </a:buClr>
              <a:buFont typeface="Wingdings" panose="05000000000000000000" pitchFamily="2" charset="2"/>
              <a:buChar char="v"/>
            </a:pPr>
            <a:r>
              <a:rPr lang="en-US" dirty="0" smtClean="0"/>
              <a:t>Cost of study drug</a:t>
            </a:r>
          </a:p>
          <a:p>
            <a:pPr marL="457200" indent="-457200">
              <a:lnSpc>
                <a:spcPct val="114000"/>
              </a:lnSpc>
              <a:buClr>
                <a:srgbClr val="FF0000"/>
              </a:buClr>
              <a:buFont typeface="Wingdings" panose="05000000000000000000" pitchFamily="2" charset="2"/>
              <a:buChar char="v"/>
            </a:pPr>
            <a:r>
              <a:rPr lang="en-US" dirty="0"/>
              <a:t>R</a:t>
            </a:r>
            <a:r>
              <a:rPr lang="en-US" dirty="0" smtClean="0"/>
              <a:t>ecruitment speed</a:t>
            </a:r>
          </a:p>
          <a:p>
            <a:pPr marL="457200" indent="-457200">
              <a:lnSpc>
                <a:spcPct val="114000"/>
              </a:lnSpc>
              <a:buClr>
                <a:srgbClr val="FF0000"/>
              </a:buClr>
              <a:buFont typeface="Wingdings" panose="05000000000000000000" pitchFamily="2" charset="2"/>
              <a:buChar char="v"/>
            </a:pPr>
            <a:r>
              <a:rPr lang="en-US" dirty="0" smtClean="0"/>
              <a:t>Expiration dates</a:t>
            </a:r>
          </a:p>
          <a:p>
            <a:pPr marL="457200" indent="-457200">
              <a:lnSpc>
                <a:spcPct val="114000"/>
              </a:lnSpc>
              <a:buClr>
                <a:srgbClr val="FF0000"/>
              </a:buClr>
              <a:buFont typeface="Wingdings" panose="05000000000000000000" pitchFamily="2" charset="2"/>
              <a:buChar char="v"/>
            </a:pPr>
            <a:r>
              <a:rPr lang="en-US" dirty="0" smtClean="0"/>
              <a:t>Storage</a:t>
            </a:r>
          </a:p>
          <a:p>
            <a:pPr marL="457200" indent="-457200">
              <a:lnSpc>
                <a:spcPct val="114000"/>
              </a:lnSpc>
              <a:buClr>
                <a:srgbClr val="FF0000"/>
              </a:buClr>
              <a:buFont typeface="Wingdings" panose="05000000000000000000" pitchFamily="2" charset="2"/>
              <a:buChar char="v"/>
            </a:pPr>
            <a:r>
              <a:rPr lang="en-US" dirty="0" smtClean="0"/>
              <a:t>Shipping costs</a:t>
            </a:r>
            <a:endParaRPr lang="en-US" dirty="0" smtClean="0"/>
          </a:p>
          <a:p>
            <a:endParaRPr lang="en-US" dirty="0"/>
          </a:p>
        </p:txBody>
      </p:sp>
      <p:sp>
        <p:nvSpPr>
          <p:cNvPr id="5" name="Oval 4"/>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95422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15</a:t>
            </a:fld>
            <a:r>
              <a:rPr lang="en-US" smtClean="0"/>
              <a:t> -</a:t>
            </a:r>
            <a:endParaRPr lang="en-US" dirty="0"/>
          </a:p>
        </p:txBody>
      </p:sp>
      <p:grpSp>
        <p:nvGrpSpPr>
          <p:cNvPr id="4" name="Group 3"/>
          <p:cNvGrpSpPr/>
          <p:nvPr/>
        </p:nvGrpSpPr>
        <p:grpSpPr>
          <a:xfrm>
            <a:off x="1996894" y="1990229"/>
            <a:ext cx="7183352" cy="3726008"/>
            <a:chOff x="341397" y="1360342"/>
            <a:chExt cx="10212303" cy="5307158"/>
          </a:xfrm>
        </p:grpSpPr>
        <p:sp>
          <p:nvSpPr>
            <p:cNvPr id="5" name="Rectangle 4"/>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be 5"/>
            <p:cNvSpPr/>
            <p:nvPr/>
          </p:nvSpPr>
          <p:spPr>
            <a:xfrm>
              <a:off x="685856" y="1505507"/>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be 6"/>
            <p:cNvSpPr/>
            <p:nvPr/>
          </p:nvSpPr>
          <p:spPr>
            <a:xfrm>
              <a:off x="3431841" y="1497664"/>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ube 7"/>
            <p:cNvSpPr/>
            <p:nvPr/>
          </p:nvSpPr>
          <p:spPr>
            <a:xfrm>
              <a:off x="6213142" y="1485351"/>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be 8"/>
            <p:cNvSpPr/>
            <p:nvPr/>
          </p:nvSpPr>
          <p:spPr>
            <a:xfrm>
              <a:off x="590606" y="2819957"/>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Cube 9"/>
            <p:cNvSpPr/>
            <p:nvPr/>
          </p:nvSpPr>
          <p:spPr>
            <a:xfrm>
              <a:off x="3336591" y="2812114"/>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ube 10"/>
            <p:cNvSpPr/>
            <p:nvPr/>
          </p:nvSpPr>
          <p:spPr>
            <a:xfrm>
              <a:off x="6117892" y="2799801"/>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be 11"/>
            <p:cNvSpPr/>
            <p:nvPr/>
          </p:nvSpPr>
          <p:spPr>
            <a:xfrm>
              <a:off x="525030" y="4051015"/>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be 12"/>
            <p:cNvSpPr/>
            <p:nvPr/>
          </p:nvSpPr>
          <p:spPr>
            <a:xfrm>
              <a:off x="3271016" y="4043172"/>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be 13"/>
            <p:cNvSpPr/>
            <p:nvPr/>
          </p:nvSpPr>
          <p:spPr>
            <a:xfrm>
              <a:off x="6052317" y="4030859"/>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ube 14"/>
            <p:cNvSpPr/>
            <p:nvPr/>
          </p:nvSpPr>
          <p:spPr>
            <a:xfrm>
              <a:off x="429780" y="5365464"/>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be 15"/>
            <p:cNvSpPr/>
            <p:nvPr/>
          </p:nvSpPr>
          <p:spPr>
            <a:xfrm>
              <a:off x="3175766" y="5357622"/>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ube 16"/>
            <p:cNvSpPr/>
            <p:nvPr/>
          </p:nvSpPr>
          <p:spPr>
            <a:xfrm>
              <a:off x="5957067" y="5345308"/>
              <a:ext cx="2337510" cy="1061189"/>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Brace 17"/>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ight Brace 18"/>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1" name="Rectangle 20"/>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sp>
        <p:nvSpPr>
          <p:cNvPr id="22" name="Rectangle 21"/>
          <p:cNvSpPr/>
          <p:nvPr/>
        </p:nvSpPr>
        <p:spPr>
          <a:xfrm>
            <a:off x="10775509" y="5778392"/>
            <a:ext cx="2039179" cy="1569660"/>
          </a:xfrm>
          <a:prstGeom prst="rect">
            <a:avLst/>
          </a:prstGeom>
        </p:spPr>
        <p:txBody>
          <a:bodyPr wrap="square">
            <a:spAutoFit/>
          </a:bodyPr>
          <a:lstStyle/>
          <a:p>
            <a:pPr lvl="4" indent="-1828800">
              <a:spcBef>
                <a:spcPts val="1200"/>
              </a:spcBef>
              <a:buClr>
                <a:srgbClr val="FF0000"/>
              </a:buClr>
              <a:tabLst>
                <a:tab pos="914400" algn="l"/>
              </a:tabLst>
            </a:pPr>
            <a:r>
              <a:rPr lang="en-US" sz="9600" dirty="0" smtClean="0"/>
              <a:t>…</a:t>
            </a:r>
            <a:endParaRPr lang="en-US" sz="9600" dirty="0"/>
          </a:p>
        </p:txBody>
      </p:sp>
      <p:sp>
        <p:nvSpPr>
          <p:cNvPr id="23" name="Rectangle 22"/>
          <p:cNvSpPr/>
          <p:nvPr/>
        </p:nvSpPr>
        <p:spPr>
          <a:xfrm>
            <a:off x="2002244" y="1363733"/>
            <a:ext cx="6293616" cy="584775"/>
          </a:xfrm>
          <a:prstGeom prst="rect">
            <a:avLst/>
          </a:prstGeom>
        </p:spPr>
        <p:txBody>
          <a:bodyPr wrap="square">
            <a:spAutoFit/>
          </a:bodyPr>
          <a:lstStyle/>
          <a:p>
            <a:pPr lvl="4" indent="-1828800">
              <a:spcBef>
                <a:spcPts val="1200"/>
              </a:spcBef>
              <a:buClr>
                <a:srgbClr val="FF0000"/>
              </a:buClr>
              <a:tabLst>
                <a:tab pos="914400" algn="l"/>
              </a:tabLst>
            </a:pPr>
            <a:r>
              <a:rPr lang="en-US" sz="3200" dirty="0"/>
              <a:t>3</a:t>
            </a:r>
            <a:r>
              <a:rPr lang="en-US" sz="3200" dirty="0" smtClean="0"/>
              <a:t> Armed</a:t>
            </a:r>
            <a:r>
              <a:rPr lang="en-US" sz="3200" dirty="0"/>
              <a:t> </a:t>
            </a:r>
            <a:r>
              <a:rPr lang="en-US" sz="3200" dirty="0" smtClean="0"/>
              <a:t>Study with 2 doses</a:t>
            </a:r>
            <a:endParaRPr lang="en-US" sz="3200" dirty="0"/>
          </a:p>
        </p:txBody>
      </p:sp>
      <p:grpSp>
        <p:nvGrpSpPr>
          <p:cNvPr id="24" name="Group 23"/>
          <p:cNvGrpSpPr/>
          <p:nvPr/>
        </p:nvGrpSpPr>
        <p:grpSpPr>
          <a:xfrm>
            <a:off x="2238592" y="2246894"/>
            <a:ext cx="5011714" cy="3300251"/>
            <a:chOff x="851184" y="1600488"/>
            <a:chExt cx="5011714" cy="3300251"/>
          </a:xfrm>
        </p:grpSpPr>
        <p:sp>
          <p:nvSpPr>
            <p:cNvPr id="25" name="TextBox 24"/>
            <p:cNvSpPr txBox="1"/>
            <p:nvPr/>
          </p:nvSpPr>
          <p:spPr>
            <a:xfrm>
              <a:off x="1051925" y="2546211"/>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26" name="TextBox 25"/>
            <p:cNvSpPr txBox="1"/>
            <p:nvPr/>
          </p:nvSpPr>
          <p:spPr>
            <a:xfrm>
              <a:off x="4886508" y="2523328"/>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27" name="TextBox 26"/>
            <p:cNvSpPr txBox="1"/>
            <p:nvPr/>
          </p:nvSpPr>
          <p:spPr>
            <a:xfrm>
              <a:off x="2983456" y="2528834"/>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28" name="TextBox 27"/>
            <p:cNvSpPr txBox="1"/>
            <p:nvPr/>
          </p:nvSpPr>
          <p:spPr>
            <a:xfrm>
              <a:off x="1123512" y="1608851"/>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29" name="TextBox 28"/>
            <p:cNvSpPr txBox="1"/>
            <p:nvPr/>
          </p:nvSpPr>
          <p:spPr>
            <a:xfrm>
              <a:off x="984926" y="3393146"/>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0" name="TextBox 29"/>
            <p:cNvSpPr txBox="1"/>
            <p:nvPr/>
          </p:nvSpPr>
          <p:spPr>
            <a:xfrm>
              <a:off x="2916457" y="3387619"/>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1" name="TextBox 30"/>
            <p:cNvSpPr txBox="1"/>
            <p:nvPr/>
          </p:nvSpPr>
          <p:spPr>
            <a:xfrm>
              <a:off x="4857569" y="3393126"/>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2" name="TextBox 31"/>
            <p:cNvSpPr txBox="1"/>
            <p:nvPr/>
          </p:nvSpPr>
          <p:spPr>
            <a:xfrm>
              <a:off x="4939828" y="1600488"/>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3" name="TextBox 32"/>
            <p:cNvSpPr txBox="1"/>
            <p:nvPr/>
          </p:nvSpPr>
          <p:spPr>
            <a:xfrm>
              <a:off x="2983456" y="1600489"/>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4" name="TextBox 33"/>
            <p:cNvSpPr txBox="1"/>
            <p:nvPr/>
          </p:nvSpPr>
          <p:spPr>
            <a:xfrm>
              <a:off x="4832314" y="4301812"/>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5" name="TextBox 34"/>
            <p:cNvSpPr txBox="1"/>
            <p:nvPr/>
          </p:nvSpPr>
          <p:spPr>
            <a:xfrm>
              <a:off x="2799741" y="4301813"/>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sp>
          <p:nvSpPr>
            <p:cNvPr id="36" name="TextBox 35"/>
            <p:cNvSpPr txBox="1"/>
            <p:nvPr/>
          </p:nvSpPr>
          <p:spPr>
            <a:xfrm>
              <a:off x="851184" y="4315964"/>
              <a:ext cx="92307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a:t>
              </a:r>
            </a:p>
          </p:txBody>
        </p:sp>
      </p:grpSp>
      <p:grpSp>
        <p:nvGrpSpPr>
          <p:cNvPr id="37" name="Group 36"/>
          <p:cNvGrpSpPr/>
          <p:nvPr/>
        </p:nvGrpSpPr>
        <p:grpSpPr>
          <a:xfrm>
            <a:off x="2242511" y="2246894"/>
            <a:ext cx="5222648" cy="3300251"/>
            <a:chOff x="694845" y="1600488"/>
            <a:chExt cx="5222648" cy="3300251"/>
          </a:xfrm>
        </p:grpSpPr>
        <p:sp>
          <p:nvSpPr>
            <p:cNvPr id="38" name="TextBox 37"/>
            <p:cNvSpPr txBox="1"/>
            <p:nvPr/>
          </p:nvSpPr>
          <p:spPr>
            <a:xfrm>
              <a:off x="785224" y="2546211"/>
              <a:ext cx="1351563"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39" name="TextBox 38"/>
            <p:cNvSpPr txBox="1"/>
            <p:nvPr/>
          </p:nvSpPr>
          <p:spPr>
            <a:xfrm>
              <a:off x="4619807" y="2523328"/>
              <a:ext cx="1297685"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0" name="TextBox 39"/>
            <p:cNvSpPr txBox="1"/>
            <p:nvPr/>
          </p:nvSpPr>
          <p:spPr>
            <a:xfrm>
              <a:off x="2716756" y="2528834"/>
              <a:ext cx="1376404"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1" name="TextBox 40"/>
            <p:cNvSpPr txBox="1"/>
            <p:nvPr/>
          </p:nvSpPr>
          <p:spPr>
            <a:xfrm>
              <a:off x="856811" y="1608851"/>
              <a:ext cx="1279977"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2" name="TextBox 41"/>
            <p:cNvSpPr txBox="1"/>
            <p:nvPr/>
          </p:nvSpPr>
          <p:spPr>
            <a:xfrm>
              <a:off x="718226" y="3393146"/>
              <a:ext cx="1418562"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3" name="TextBox 42"/>
            <p:cNvSpPr txBox="1"/>
            <p:nvPr/>
          </p:nvSpPr>
          <p:spPr>
            <a:xfrm>
              <a:off x="2649756" y="3387619"/>
              <a:ext cx="1311363"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4" name="TextBox 43"/>
            <p:cNvSpPr txBox="1"/>
            <p:nvPr/>
          </p:nvSpPr>
          <p:spPr>
            <a:xfrm>
              <a:off x="4590868" y="3393126"/>
              <a:ext cx="1326625"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5" name="TextBox 44"/>
            <p:cNvSpPr txBox="1"/>
            <p:nvPr/>
          </p:nvSpPr>
          <p:spPr>
            <a:xfrm>
              <a:off x="4673127" y="1600488"/>
              <a:ext cx="1244365"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6" name="TextBox 45"/>
            <p:cNvSpPr txBox="1"/>
            <p:nvPr/>
          </p:nvSpPr>
          <p:spPr>
            <a:xfrm>
              <a:off x="2716755" y="1600489"/>
              <a:ext cx="1244365"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7" name="TextBox 46"/>
            <p:cNvSpPr txBox="1"/>
            <p:nvPr/>
          </p:nvSpPr>
          <p:spPr>
            <a:xfrm>
              <a:off x="4565614" y="4301812"/>
              <a:ext cx="1244680"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8" name="TextBox 47"/>
            <p:cNvSpPr txBox="1"/>
            <p:nvPr/>
          </p:nvSpPr>
          <p:spPr>
            <a:xfrm>
              <a:off x="2580339" y="4301813"/>
              <a:ext cx="1247956"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sp>
          <p:nvSpPr>
            <p:cNvPr id="49" name="TextBox 48"/>
            <p:cNvSpPr txBox="1"/>
            <p:nvPr/>
          </p:nvSpPr>
          <p:spPr>
            <a:xfrm>
              <a:off x="694845" y="4315964"/>
              <a:ext cx="1264983" cy="584775"/>
            </a:xfrm>
            <a:prstGeom prst="rect">
              <a:avLst/>
            </a:prstGeom>
            <a:solidFill>
              <a:schemeClr val="bg1"/>
            </a:solidFill>
            <a:ln>
              <a:solidFill>
                <a:schemeClr val="tx1"/>
              </a:solidFill>
            </a:ln>
          </p:spPr>
          <p:txBody>
            <a:bodyPr wrap="square" rtlCol="0">
              <a:spAutoFit/>
            </a:bodyPr>
            <a:lstStyle/>
            <a:p>
              <a:r>
                <a:rPr lang="en-US" sz="3200" dirty="0"/>
                <a:t>$</a:t>
              </a:r>
              <a:r>
                <a:rPr lang="en-US" sz="3200" dirty="0" smtClean="0"/>
                <a:t>5000</a:t>
              </a:r>
            </a:p>
          </p:txBody>
        </p:sp>
      </p:grpSp>
      <p:sp>
        <p:nvSpPr>
          <p:cNvPr id="50" name="Rectangle 49"/>
          <p:cNvSpPr/>
          <p:nvPr/>
        </p:nvSpPr>
        <p:spPr>
          <a:xfrm>
            <a:off x="9180246" y="4455775"/>
            <a:ext cx="2039179" cy="1569660"/>
          </a:xfrm>
          <a:prstGeom prst="rect">
            <a:avLst/>
          </a:prstGeom>
        </p:spPr>
        <p:txBody>
          <a:bodyPr wrap="square">
            <a:spAutoFit/>
          </a:bodyPr>
          <a:lstStyle/>
          <a:p>
            <a:pPr lvl="4" indent="-1828800">
              <a:spcBef>
                <a:spcPts val="1200"/>
              </a:spcBef>
              <a:buClr>
                <a:srgbClr val="FF0000"/>
              </a:buClr>
              <a:tabLst>
                <a:tab pos="914400" algn="l"/>
              </a:tabLst>
            </a:pPr>
            <a:r>
              <a:rPr lang="en-US" sz="9600" dirty="0" smtClean="0"/>
              <a:t>…</a:t>
            </a:r>
            <a:endParaRPr lang="en-US" sz="9600" dirty="0"/>
          </a:p>
        </p:txBody>
      </p:sp>
      <p:sp>
        <p:nvSpPr>
          <p:cNvPr id="51" name="Title 1"/>
          <p:cNvSpPr txBox="1">
            <a:spLocks/>
          </p:cNvSpPr>
          <p:nvPr/>
        </p:nvSpPr>
        <p:spPr>
          <a:xfrm>
            <a:off x="168010" y="45405"/>
            <a:ext cx="11159836" cy="8861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Quadraat" panose="02000503060000020004" pitchFamily="2" charset="0"/>
                <a:ea typeface="+mj-ea"/>
                <a:cs typeface="+mj-cs"/>
              </a:defRPr>
            </a:lvl1pPr>
          </a:lstStyle>
          <a:p>
            <a:r>
              <a:rPr lang="en-US" dirty="0" smtClean="0">
                <a:latin typeface="+mn-lt"/>
              </a:rPr>
              <a:t>Cost of study drug</a:t>
            </a:r>
            <a:endParaRPr lang="en-US" dirty="0">
              <a:latin typeface="+mn-lt"/>
            </a:endParaRPr>
          </a:p>
        </p:txBody>
      </p:sp>
    </p:spTree>
    <p:extLst>
      <p:ext uri="{BB962C8B-B14F-4D97-AF65-F5344CB8AC3E}">
        <p14:creationId xmlns:p14="http://schemas.microsoft.com/office/powerpoint/2010/main" val="4180760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16</a:t>
            </a:fld>
            <a:r>
              <a:rPr lang="en-US" smtClean="0"/>
              <a:t> -</a:t>
            </a:r>
            <a:endParaRPr lang="en-US" dirty="0"/>
          </a:p>
        </p:txBody>
      </p:sp>
      <p:sp>
        <p:nvSpPr>
          <p:cNvPr id="71" name="Title 1"/>
          <p:cNvSpPr txBox="1">
            <a:spLocks/>
          </p:cNvSpPr>
          <p:nvPr/>
        </p:nvSpPr>
        <p:spPr>
          <a:xfrm>
            <a:off x="168010" y="45405"/>
            <a:ext cx="11159836" cy="8861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Quadraat" panose="02000503060000020004" pitchFamily="2" charset="0"/>
                <a:ea typeface="+mj-ea"/>
                <a:cs typeface="+mj-cs"/>
              </a:defRPr>
            </a:lvl1pPr>
          </a:lstStyle>
          <a:p>
            <a:r>
              <a:rPr lang="en-US" dirty="0" smtClean="0">
                <a:latin typeface="+mn-lt"/>
              </a:rPr>
              <a:t>Recruitment rate</a:t>
            </a:r>
            <a:endParaRPr lang="en-US" dirty="0">
              <a:latin typeface="+mn-lt"/>
            </a:endParaRPr>
          </a:p>
        </p:txBody>
      </p:sp>
      <p:grpSp>
        <p:nvGrpSpPr>
          <p:cNvPr id="75" name="Group 74"/>
          <p:cNvGrpSpPr/>
          <p:nvPr/>
        </p:nvGrpSpPr>
        <p:grpSpPr>
          <a:xfrm>
            <a:off x="494463" y="1387376"/>
            <a:ext cx="7183352" cy="3726008"/>
            <a:chOff x="341397" y="1360342"/>
            <a:chExt cx="10212303" cy="5307158"/>
          </a:xfrm>
        </p:grpSpPr>
        <p:sp>
          <p:nvSpPr>
            <p:cNvPr id="76" name="Rectangle 75"/>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p:cNvGrpSpPr/>
            <p:nvPr/>
          </p:nvGrpSpPr>
          <p:grpSpPr>
            <a:xfrm>
              <a:off x="685856" y="1461620"/>
              <a:ext cx="2337510" cy="1105076"/>
              <a:chOff x="685856" y="1461620"/>
              <a:chExt cx="2337510" cy="1105076"/>
            </a:xfrm>
          </p:grpSpPr>
          <p:grpSp>
            <p:nvGrpSpPr>
              <p:cNvPr id="137" name="Group 136"/>
              <p:cNvGrpSpPr/>
              <p:nvPr/>
            </p:nvGrpSpPr>
            <p:grpSpPr>
              <a:xfrm>
                <a:off x="685856" y="1505507"/>
                <a:ext cx="2337510" cy="1061189"/>
                <a:chOff x="6113296" y="2222100"/>
                <a:chExt cx="3229007" cy="1737360"/>
              </a:xfrm>
            </p:grpSpPr>
            <p:sp>
              <p:nvSpPr>
                <p:cNvPr id="139" name="Cube 138"/>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TextBox 139"/>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38" name="TextBox 137"/>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8" name="Group 77"/>
            <p:cNvGrpSpPr/>
            <p:nvPr/>
          </p:nvGrpSpPr>
          <p:grpSpPr>
            <a:xfrm>
              <a:off x="3431842" y="1457197"/>
              <a:ext cx="2337510" cy="1101656"/>
              <a:chOff x="3431842" y="1457197"/>
              <a:chExt cx="2337510" cy="1101656"/>
            </a:xfrm>
          </p:grpSpPr>
          <p:grpSp>
            <p:nvGrpSpPr>
              <p:cNvPr id="133" name="Group 132"/>
              <p:cNvGrpSpPr/>
              <p:nvPr/>
            </p:nvGrpSpPr>
            <p:grpSpPr>
              <a:xfrm>
                <a:off x="3431842" y="1497664"/>
                <a:ext cx="2337510" cy="1061189"/>
                <a:chOff x="5209043" y="2738236"/>
                <a:chExt cx="3229007" cy="1737360"/>
              </a:xfrm>
            </p:grpSpPr>
            <p:sp>
              <p:nvSpPr>
                <p:cNvPr id="135" name="Cube 13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TextBox 13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34" name="TextBox 133"/>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79" name="Group 78"/>
            <p:cNvGrpSpPr/>
            <p:nvPr/>
          </p:nvGrpSpPr>
          <p:grpSpPr>
            <a:xfrm>
              <a:off x="6213142" y="1444884"/>
              <a:ext cx="2337510" cy="1101656"/>
              <a:chOff x="6213142" y="1444884"/>
              <a:chExt cx="2337510" cy="1101656"/>
            </a:xfrm>
          </p:grpSpPr>
          <p:grpSp>
            <p:nvGrpSpPr>
              <p:cNvPr id="129" name="Group 128"/>
              <p:cNvGrpSpPr/>
              <p:nvPr/>
            </p:nvGrpSpPr>
            <p:grpSpPr>
              <a:xfrm>
                <a:off x="6213142" y="1485351"/>
                <a:ext cx="2337510" cy="1061189"/>
                <a:chOff x="5209043" y="2738236"/>
                <a:chExt cx="3229007" cy="1737360"/>
              </a:xfrm>
            </p:grpSpPr>
            <p:sp>
              <p:nvSpPr>
                <p:cNvPr id="131" name="Cube 13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TextBox 13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30" name="TextBox 129"/>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80" name="Group 79"/>
            <p:cNvGrpSpPr/>
            <p:nvPr/>
          </p:nvGrpSpPr>
          <p:grpSpPr>
            <a:xfrm>
              <a:off x="590606" y="2776070"/>
              <a:ext cx="2337510" cy="1105076"/>
              <a:chOff x="590606" y="2776070"/>
              <a:chExt cx="2337510" cy="1105076"/>
            </a:xfrm>
          </p:grpSpPr>
          <p:grpSp>
            <p:nvGrpSpPr>
              <p:cNvPr id="125" name="Group 124"/>
              <p:cNvGrpSpPr/>
              <p:nvPr/>
            </p:nvGrpSpPr>
            <p:grpSpPr>
              <a:xfrm>
                <a:off x="590606" y="2819957"/>
                <a:ext cx="2337510" cy="1061189"/>
                <a:chOff x="6113296" y="2222100"/>
                <a:chExt cx="3229007" cy="1737360"/>
              </a:xfrm>
            </p:grpSpPr>
            <p:sp>
              <p:nvSpPr>
                <p:cNvPr id="127" name="Cube 126"/>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TextBox 127"/>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26" name="TextBox 125"/>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81" name="Group 80"/>
            <p:cNvGrpSpPr/>
            <p:nvPr/>
          </p:nvGrpSpPr>
          <p:grpSpPr>
            <a:xfrm>
              <a:off x="3336592" y="2771647"/>
              <a:ext cx="2337510" cy="1101656"/>
              <a:chOff x="3336592" y="2771647"/>
              <a:chExt cx="2337510" cy="1101656"/>
            </a:xfrm>
          </p:grpSpPr>
          <p:grpSp>
            <p:nvGrpSpPr>
              <p:cNvPr id="121" name="Group 120"/>
              <p:cNvGrpSpPr/>
              <p:nvPr/>
            </p:nvGrpSpPr>
            <p:grpSpPr>
              <a:xfrm>
                <a:off x="3336592" y="2812114"/>
                <a:ext cx="2337510" cy="1061189"/>
                <a:chOff x="5209043" y="2738236"/>
                <a:chExt cx="3229007" cy="1737360"/>
              </a:xfrm>
            </p:grpSpPr>
            <p:sp>
              <p:nvSpPr>
                <p:cNvPr id="123" name="Cube 12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TextBox 12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22" name="TextBox 121"/>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2" name="Group 81"/>
            <p:cNvGrpSpPr/>
            <p:nvPr/>
          </p:nvGrpSpPr>
          <p:grpSpPr>
            <a:xfrm>
              <a:off x="6117892" y="2759334"/>
              <a:ext cx="2337510" cy="1101656"/>
              <a:chOff x="6117892" y="2759334"/>
              <a:chExt cx="2337510" cy="1101656"/>
            </a:xfrm>
          </p:grpSpPr>
          <p:grpSp>
            <p:nvGrpSpPr>
              <p:cNvPr id="117" name="Group 116"/>
              <p:cNvGrpSpPr/>
              <p:nvPr/>
            </p:nvGrpSpPr>
            <p:grpSpPr>
              <a:xfrm>
                <a:off x="6117892" y="2799801"/>
                <a:ext cx="2337510" cy="1061189"/>
                <a:chOff x="5209043" y="2738236"/>
                <a:chExt cx="3229007" cy="1737360"/>
              </a:xfrm>
            </p:grpSpPr>
            <p:sp>
              <p:nvSpPr>
                <p:cNvPr id="119" name="Cube 11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TextBox 11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18" name="TextBox 117"/>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83" name="Group 82"/>
            <p:cNvGrpSpPr/>
            <p:nvPr/>
          </p:nvGrpSpPr>
          <p:grpSpPr>
            <a:xfrm>
              <a:off x="525030" y="4007128"/>
              <a:ext cx="2337510" cy="1105076"/>
              <a:chOff x="525030" y="4007128"/>
              <a:chExt cx="2337510" cy="1105076"/>
            </a:xfrm>
          </p:grpSpPr>
          <p:grpSp>
            <p:nvGrpSpPr>
              <p:cNvPr id="113" name="Group 112"/>
              <p:cNvGrpSpPr/>
              <p:nvPr/>
            </p:nvGrpSpPr>
            <p:grpSpPr>
              <a:xfrm>
                <a:off x="525030" y="4051015"/>
                <a:ext cx="2337510" cy="1061189"/>
                <a:chOff x="6113296" y="2222100"/>
                <a:chExt cx="3229007" cy="1737360"/>
              </a:xfrm>
            </p:grpSpPr>
            <p:sp>
              <p:nvSpPr>
                <p:cNvPr id="115" name="Cube 11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14" name="TextBox 113"/>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84" name="Group 83"/>
            <p:cNvGrpSpPr/>
            <p:nvPr/>
          </p:nvGrpSpPr>
          <p:grpSpPr>
            <a:xfrm>
              <a:off x="3271016" y="4002705"/>
              <a:ext cx="2337510" cy="1101656"/>
              <a:chOff x="3271016" y="4002705"/>
              <a:chExt cx="2337510" cy="1101656"/>
            </a:xfrm>
          </p:grpSpPr>
          <p:grpSp>
            <p:nvGrpSpPr>
              <p:cNvPr id="109" name="Group 108"/>
              <p:cNvGrpSpPr/>
              <p:nvPr/>
            </p:nvGrpSpPr>
            <p:grpSpPr>
              <a:xfrm>
                <a:off x="3271016" y="4043172"/>
                <a:ext cx="2337510" cy="1061189"/>
                <a:chOff x="5209043" y="2738236"/>
                <a:chExt cx="3229007" cy="1737360"/>
              </a:xfrm>
            </p:grpSpPr>
            <p:sp>
              <p:nvSpPr>
                <p:cNvPr id="111" name="Cube 11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TextBox 11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10" name="TextBox 109"/>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5" name="Group 84"/>
            <p:cNvGrpSpPr/>
            <p:nvPr/>
          </p:nvGrpSpPr>
          <p:grpSpPr>
            <a:xfrm>
              <a:off x="6052316" y="3990392"/>
              <a:ext cx="2337510" cy="1101656"/>
              <a:chOff x="6052316" y="3990392"/>
              <a:chExt cx="2337510" cy="1101656"/>
            </a:xfrm>
          </p:grpSpPr>
          <p:grpSp>
            <p:nvGrpSpPr>
              <p:cNvPr id="105" name="Group 104"/>
              <p:cNvGrpSpPr/>
              <p:nvPr/>
            </p:nvGrpSpPr>
            <p:grpSpPr>
              <a:xfrm>
                <a:off x="6052316" y="4030859"/>
                <a:ext cx="2337510" cy="1061189"/>
                <a:chOff x="5209043" y="2738236"/>
                <a:chExt cx="3229007" cy="1737360"/>
              </a:xfrm>
            </p:grpSpPr>
            <p:sp>
              <p:nvSpPr>
                <p:cNvPr id="107" name="Cube 10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TextBox 10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06" name="TextBox 105"/>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86" name="Group 85"/>
            <p:cNvGrpSpPr/>
            <p:nvPr/>
          </p:nvGrpSpPr>
          <p:grpSpPr>
            <a:xfrm>
              <a:off x="429780" y="5321578"/>
              <a:ext cx="2337510" cy="1105076"/>
              <a:chOff x="429780" y="5321578"/>
              <a:chExt cx="2337510" cy="1105076"/>
            </a:xfrm>
          </p:grpSpPr>
          <p:grpSp>
            <p:nvGrpSpPr>
              <p:cNvPr id="101" name="Group 100"/>
              <p:cNvGrpSpPr/>
              <p:nvPr/>
            </p:nvGrpSpPr>
            <p:grpSpPr>
              <a:xfrm>
                <a:off x="429780" y="5365465"/>
                <a:ext cx="2337510" cy="1061189"/>
                <a:chOff x="6113296" y="2222100"/>
                <a:chExt cx="3229007" cy="1737360"/>
              </a:xfrm>
            </p:grpSpPr>
            <p:sp>
              <p:nvSpPr>
                <p:cNvPr id="103" name="Cube 102"/>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TextBox 103"/>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02" name="TextBox 101"/>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87" name="Group 86"/>
            <p:cNvGrpSpPr/>
            <p:nvPr/>
          </p:nvGrpSpPr>
          <p:grpSpPr>
            <a:xfrm>
              <a:off x="3175766" y="5317155"/>
              <a:ext cx="2337510" cy="1101656"/>
              <a:chOff x="3175766" y="5317155"/>
              <a:chExt cx="2337510" cy="1101656"/>
            </a:xfrm>
          </p:grpSpPr>
          <p:grpSp>
            <p:nvGrpSpPr>
              <p:cNvPr id="97" name="Group 96"/>
              <p:cNvGrpSpPr/>
              <p:nvPr/>
            </p:nvGrpSpPr>
            <p:grpSpPr>
              <a:xfrm>
                <a:off x="3175766" y="5357622"/>
                <a:ext cx="2337510" cy="1061189"/>
                <a:chOff x="5209043" y="2738236"/>
                <a:chExt cx="3229007" cy="1737360"/>
              </a:xfrm>
            </p:grpSpPr>
            <p:sp>
              <p:nvSpPr>
                <p:cNvPr id="99" name="Cube 9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TextBox 9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98" name="TextBox 97"/>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8" name="Group 87"/>
            <p:cNvGrpSpPr/>
            <p:nvPr/>
          </p:nvGrpSpPr>
          <p:grpSpPr>
            <a:xfrm>
              <a:off x="5957066" y="5304842"/>
              <a:ext cx="2337510" cy="1101656"/>
              <a:chOff x="5957066" y="5304842"/>
              <a:chExt cx="2337510" cy="1101656"/>
            </a:xfrm>
          </p:grpSpPr>
          <p:grpSp>
            <p:nvGrpSpPr>
              <p:cNvPr id="93" name="Group 92"/>
              <p:cNvGrpSpPr/>
              <p:nvPr/>
            </p:nvGrpSpPr>
            <p:grpSpPr>
              <a:xfrm>
                <a:off x="5957066" y="5345309"/>
                <a:ext cx="2337510" cy="1061189"/>
                <a:chOff x="5209043" y="2738236"/>
                <a:chExt cx="3229007" cy="1737360"/>
              </a:xfrm>
            </p:grpSpPr>
            <p:sp>
              <p:nvSpPr>
                <p:cNvPr id="95" name="Cube 9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TextBox 9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94" name="TextBox 93"/>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89" name="Right Brace 88"/>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0" name="Right Brace 89"/>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1" name="Rectangle 90"/>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92" name="Rectangle 91"/>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141" name="Group 140"/>
          <p:cNvGrpSpPr/>
          <p:nvPr/>
        </p:nvGrpSpPr>
        <p:grpSpPr>
          <a:xfrm>
            <a:off x="1351713" y="1570781"/>
            <a:ext cx="7183352" cy="3726008"/>
            <a:chOff x="341397" y="1360342"/>
            <a:chExt cx="10212303" cy="5307158"/>
          </a:xfrm>
        </p:grpSpPr>
        <p:sp>
          <p:nvSpPr>
            <p:cNvPr id="142" name="Rectangle 141"/>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3" name="Group 142"/>
            <p:cNvGrpSpPr/>
            <p:nvPr/>
          </p:nvGrpSpPr>
          <p:grpSpPr>
            <a:xfrm>
              <a:off x="685856" y="1461620"/>
              <a:ext cx="2337510" cy="1105076"/>
              <a:chOff x="685856" y="1461620"/>
              <a:chExt cx="2337510" cy="1105076"/>
            </a:xfrm>
          </p:grpSpPr>
          <p:grpSp>
            <p:nvGrpSpPr>
              <p:cNvPr id="203" name="Group 202"/>
              <p:cNvGrpSpPr/>
              <p:nvPr/>
            </p:nvGrpSpPr>
            <p:grpSpPr>
              <a:xfrm>
                <a:off x="685856" y="1505507"/>
                <a:ext cx="2337510" cy="1061189"/>
                <a:chOff x="6113296" y="2222100"/>
                <a:chExt cx="3229007" cy="1737360"/>
              </a:xfrm>
            </p:grpSpPr>
            <p:sp>
              <p:nvSpPr>
                <p:cNvPr id="205" name="Cube 20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6" name="TextBox 205"/>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04" name="TextBox 203"/>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4" name="Group 143"/>
            <p:cNvGrpSpPr/>
            <p:nvPr/>
          </p:nvGrpSpPr>
          <p:grpSpPr>
            <a:xfrm>
              <a:off x="3431842" y="1457197"/>
              <a:ext cx="2337510" cy="1101656"/>
              <a:chOff x="3431842" y="1457197"/>
              <a:chExt cx="2337510" cy="1101656"/>
            </a:xfrm>
          </p:grpSpPr>
          <p:grpSp>
            <p:nvGrpSpPr>
              <p:cNvPr id="199" name="Group 198"/>
              <p:cNvGrpSpPr/>
              <p:nvPr/>
            </p:nvGrpSpPr>
            <p:grpSpPr>
              <a:xfrm>
                <a:off x="3431842" y="1497664"/>
                <a:ext cx="2337510" cy="1061189"/>
                <a:chOff x="5209043" y="2738236"/>
                <a:chExt cx="3229007" cy="1737360"/>
              </a:xfrm>
            </p:grpSpPr>
            <p:sp>
              <p:nvSpPr>
                <p:cNvPr id="201" name="Cube 20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TextBox 20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00" name="TextBox 199"/>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5" name="Group 144"/>
            <p:cNvGrpSpPr/>
            <p:nvPr/>
          </p:nvGrpSpPr>
          <p:grpSpPr>
            <a:xfrm>
              <a:off x="6213142" y="1444884"/>
              <a:ext cx="2337510" cy="1101656"/>
              <a:chOff x="6213142" y="1444884"/>
              <a:chExt cx="2337510" cy="1101656"/>
            </a:xfrm>
          </p:grpSpPr>
          <p:grpSp>
            <p:nvGrpSpPr>
              <p:cNvPr id="195" name="Group 194"/>
              <p:cNvGrpSpPr/>
              <p:nvPr/>
            </p:nvGrpSpPr>
            <p:grpSpPr>
              <a:xfrm>
                <a:off x="6213142" y="1485351"/>
                <a:ext cx="2337510" cy="1061189"/>
                <a:chOff x="5209043" y="2738236"/>
                <a:chExt cx="3229007" cy="1737360"/>
              </a:xfrm>
            </p:grpSpPr>
            <p:sp>
              <p:nvSpPr>
                <p:cNvPr id="197" name="Cube 19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TextBox 19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6" name="TextBox 195"/>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6" name="Group 145"/>
            <p:cNvGrpSpPr/>
            <p:nvPr/>
          </p:nvGrpSpPr>
          <p:grpSpPr>
            <a:xfrm>
              <a:off x="590606" y="2776070"/>
              <a:ext cx="2337510" cy="1105076"/>
              <a:chOff x="590606" y="2776070"/>
              <a:chExt cx="2337510" cy="1105076"/>
            </a:xfrm>
          </p:grpSpPr>
          <p:grpSp>
            <p:nvGrpSpPr>
              <p:cNvPr id="191" name="Group 190"/>
              <p:cNvGrpSpPr/>
              <p:nvPr/>
            </p:nvGrpSpPr>
            <p:grpSpPr>
              <a:xfrm>
                <a:off x="590606" y="2819957"/>
                <a:ext cx="2337510" cy="1061189"/>
                <a:chOff x="6113296" y="2222100"/>
                <a:chExt cx="3229007" cy="1737360"/>
              </a:xfrm>
            </p:grpSpPr>
            <p:sp>
              <p:nvSpPr>
                <p:cNvPr id="193" name="Cube 192"/>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TextBox 193"/>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2" name="TextBox 191"/>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7" name="Group 146"/>
            <p:cNvGrpSpPr/>
            <p:nvPr/>
          </p:nvGrpSpPr>
          <p:grpSpPr>
            <a:xfrm>
              <a:off x="3336592" y="2771647"/>
              <a:ext cx="2337510" cy="1101656"/>
              <a:chOff x="3336592" y="2771647"/>
              <a:chExt cx="2337510" cy="1101656"/>
            </a:xfrm>
          </p:grpSpPr>
          <p:grpSp>
            <p:nvGrpSpPr>
              <p:cNvPr id="187" name="Group 186"/>
              <p:cNvGrpSpPr/>
              <p:nvPr/>
            </p:nvGrpSpPr>
            <p:grpSpPr>
              <a:xfrm>
                <a:off x="3336592" y="2812114"/>
                <a:ext cx="2337510" cy="1061189"/>
                <a:chOff x="5209043" y="2738236"/>
                <a:chExt cx="3229007" cy="1737360"/>
              </a:xfrm>
            </p:grpSpPr>
            <p:sp>
              <p:nvSpPr>
                <p:cNvPr id="189" name="Cube 18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TextBox 18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8" name="TextBox 187"/>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8" name="Group 147"/>
            <p:cNvGrpSpPr/>
            <p:nvPr/>
          </p:nvGrpSpPr>
          <p:grpSpPr>
            <a:xfrm>
              <a:off x="6117892" y="2759334"/>
              <a:ext cx="2337510" cy="1101656"/>
              <a:chOff x="6117892" y="2759334"/>
              <a:chExt cx="2337510" cy="1101656"/>
            </a:xfrm>
          </p:grpSpPr>
          <p:grpSp>
            <p:nvGrpSpPr>
              <p:cNvPr id="183" name="Group 182"/>
              <p:cNvGrpSpPr/>
              <p:nvPr/>
            </p:nvGrpSpPr>
            <p:grpSpPr>
              <a:xfrm>
                <a:off x="6117892" y="2799801"/>
                <a:ext cx="2337510" cy="1061189"/>
                <a:chOff x="5209043" y="2738236"/>
                <a:chExt cx="3229007" cy="1737360"/>
              </a:xfrm>
            </p:grpSpPr>
            <p:sp>
              <p:nvSpPr>
                <p:cNvPr id="185" name="Cube 18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TextBox 18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4" name="TextBox 183"/>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9" name="Group 148"/>
            <p:cNvGrpSpPr/>
            <p:nvPr/>
          </p:nvGrpSpPr>
          <p:grpSpPr>
            <a:xfrm>
              <a:off x="525030" y="4007128"/>
              <a:ext cx="2337510" cy="1105076"/>
              <a:chOff x="525030" y="4007128"/>
              <a:chExt cx="2337510" cy="1105076"/>
            </a:xfrm>
          </p:grpSpPr>
          <p:grpSp>
            <p:nvGrpSpPr>
              <p:cNvPr id="179" name="Group 178"/>
              <p:cNvGrpSpPr/>
              <p:nvPr/>
            </p:nvGrpSpPr>
            <p:grpSpPr>
              <a:xfrm>
                <a:off x="525030" y="4051015"/>
                <a:ext cx="2337510" cy="1061189"/>
                <a:chOff x="6113296" y="2222100"/>
                <a:chExt cx="3229007" cy="1737360"/>
              </a:xfrm>
            </p:grpSpPr>
            <p:sp>
              <p:nvSpPr>
                <p:cNvPr id="181" name="Cube 180"/>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TextBox 181"/>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0" name="TextBox 179"/>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50" name="Group 149"/>
            <p:cNvGrpSpPr/>
            <p:nvPr/>
          </p:nvGrpSpPr>
          <p:grpSpPr>
            <a:xfrm>
              <a:off x="3271016" y="4002705"/>
              <a:ext cx="2337510" cy="1101656"/>
              <a:chOff x="3271016" y="4002705"/>
              <a:chExt cx="2337510" cy="1101656"/>
            </a:xfrm>
          </p:grpSpPr>
          <p:grpSp>
            <p:nvGrpSpPr>
              <p:cNvPr id="175" name="Group 174"/>
              <p:cNvGrpSpPr/>
              <p:nvPr/>
            </p:nvGrpSpPr>
            <p:grpSpPr>
              <a:xfrm>
                <a:off x="3271016" y="4043172"/>
                <a:ext cx="2337510" cy="1061189"/>
                <a:chOff x="5209043" y="2738236"/>
                <a:chExt cx="3229007" cy="1737360"/>
              </a:xfrm>
            </p:grpSpPr>
            <p:sp>
              <p:nvSpPr>
                <p:cNvPr id="177" name="Cube 17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8" name="TextBox 17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76" name="TextBox 175"/>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51" name="Group 150"/>
            <p:cNvGrpSpPr/>
            <p:nvPr/>
          </p:nvGrpSpPr>
          <p:grpSpPr>
            <a:xfrm>
              <a:off x="6052316" y="3990392"/>
              <a:ext cx="2337510" cy="1101656"/>
              <a:chOff x="6052316" y="3990392"/>
              <a:chExt cx="2337510" cy="1101656"/>
            </a:xfrm>
          </p:grpSpPr>
          <p:grpSp>
            <p:nvGrpSpPr>
              <p:cNvPr id="171" name="Group 170"/>
              <p:cNvGrpSpPr/>
              <p:nvPr/>
            </p:nvGrpSpPr>
            <p:grpSpPr>
              <a:xfrm>
                <a:off x="6052316" y="4030859"/>
                <a:ext cx="2337510" cy="1061189"/>
                <a:chOff x="5209043" y="2738236"/>
                <a:chExt cx="3229007" cy="1737360"/>
              </a:xfrm>
            </p:grpSpPr>
            <p:sp>
              <p:nvSpPr>
                <p:cNvPr id="173" name="Cube 17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TextBox 17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72" name="TextBox 171"/>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52" name="Group 151"/>
            <p:cNvGrpSpPr/>
            <p:nvPr/>
          </p:nvGrpSpPr>
          <p:grpSpPr>
            <a:xfrm>
              <a:off x="429780" y="5321578"/>
              <a:ext cx="2337510" cy="1105076"/>
              <a:chOff x="429780" y="5321578"/>
              <a:chExt cx="2337510" cy="1105076"/>
            </a:xfrm>
          </p:grpSpPr>
          <p:grpSp>
            <p:nvGrpSpPr>
              <p:cNvPr id="167" name="Group 166"/>
              <p:cNvGrpSpPr/>
              <p:nvPr/>
            </p:nvGrpSpPr>
            <p:grpSpPr>
              <a:xfrm>
                <a:off x="429780" y="5365465"/>
                <a:ext cx="2337510" cy="1061189"/>
                <a:chOff x="6113296" y="2222100"/>
                <a:chExt cx="3229007" cy="1737360"/>
              </a:xfrm>
            </p:grpSpPr>
            <p:sp>
              <p:nvSpPr>
                <p:cNvPr id="169" name="Cube 168"/>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0" name="TextBox 169"/>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8" name="TextBox 167"/>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53" name="Group 152"/>
            <p:cNvGrpSpPr/>
            <p:nvPr/>
          </p:nvGrpSpPr>
          <p:grpSpPr>
            <a:xfrm>
              <a:off x="3175766" y="5317155"/>
              <a:ext cx="2337510" cy="1101656"/>
              <a:chOff x="3175766" y="5317155"/>
              <a:chExt cx="2337510" cy="1101656"/>
            </a:xfrm>
          </p:grpSpPr>
          <p:grpSp>
            <p:nvGrpSpPr>
              <p:cNvPr id="163" name="Group 162"/>
              <p:cNvGrpSpPr/>
              <p:nvPr/>
            </p:nvGrpSpPr>
            <p:grpSpPr>
              <a:xfrm>
                <a:off x="3175766" y="5357622"/>
                <a:ext cx="2337510" cy="1061189"/>
                <a:chOff x="5209043" y="2738236"/>
                <a:chExt cx="3229007" cy="1737360"/>
              </a:xfrm>
            </p:grpSpPr>
            <p:sp>
              <p:nvSpPr>
                <p:cNvPr id="165" name="Cube 16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TextBox 16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4" name="TextBox 163"/>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54" name="Group 153"/>
            <p:cNvGrpSpPr/>
            <p:nvPr/>
          </p:nvGrpSpPr>
          <p:grpSpPr>
            <a:xfrm>
              <a:off x="5957066" y="5304842"/>
              <a:ext cx="2337510" cy="1101656"/>
              <a:chOff x="5957066" y="5304842"/>
              <a:chExt cx="2337510" cy="1101656"/>
            </a:xfrm>
          </p:grpSpPr>
          <p:grpSp>
            <p:nvGrpSpPr>
              <p:cNvPr id="159" name="Group 158"/>
              <p:cNvGrpSpPr/>
              <p:nvPr/>
            </p:nvGrpSpPr>
            <p:grpSpPr>
              <a:xfrm>
                <a:off x="5957066" y="5345309"/>
                <a:ext cx="2337510" cy="1061189"/>
                <a:chOff x="5209043" y="2738236"/>
                <a:chExt cx="3229007" cy="1737360"/>
              </a:xfrm>
            </p:grpSpPr>
            <p:sp>
              <p:nvSpPr>
                <p:cNvPr id="161" name="Cube 16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TextBox 16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0" name="TextBox 159"/>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155" name="Right Brace 154"/>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6" name="Right Brace 155"/>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Rectangle 156"/>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158" name="Rectangle 157"/>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207" name="Group 206"/>
          <p:cNvGrpSpPr/>
          <p:nvPr/>
        </p:nvGrpSpPr>
        <p:grpSpPr>
          <a:xfrm>
            <a:off x="2433156" y="1872704"/>
            <a:ext cx="7183352" cy="3726008"/>
            <a:chOff x="341397" y="1360342"/>
            <a:chExt cx="10212303" cy="5307158"/>
          </a:xfrm>
        </p:grpSpPr>
        <p:sp>
          <p:nvSpPr>
            <p:cNvPr id="208" name="Rectangle 207"/>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9" name="Group 208"/>
            <p:cNvGrpSpPr/>
            <p:nvPr/>
          </p:nvGrpSpPr>
          <p:grpSpPr>
            <a:xfrm>
              <a:off x="685856" y="1461620"/>
              <a:ext cx="2337510" cy="1105076"/>
              <a:chOff x="685856" y="1461620"/>
              <a:chExt cx="2337510" cy="1105076"/>
            </a:xfrm>
          </p:grpSpPr>
          <p:grpSp>
            <p:nvGrpSpPr>
              <p:cNvPr id="269" name="Group 268"/>
              <p:cNvGrpSpPr/>
              <p:nvPr/>
            </p:nvGrpSpPr>
            <p:grpSpPr>
              <a:xfrm>
                <a:off x="685856" y="1505507"/>
                <a:ext cx="2337510" cy="1061189"/>
                <a:chOff x="6113296" y="2222100"/>
                <a:chExt cx="3229007" cy="1737360"/>
              </a:xfrm>
            </p:grpSpPr>
            <p:sp>
              <p:nvSpPr>
                <p:cNvPr id="271" name="Cube 270"/>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TextBox 271"/>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70" name="TextBox 269"/>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0" name="Group 209"/>
            <p:cNvGrpSpPr/>
            <p:nvPr/>
          </p:nvGrpSpPr>
          <p:grpSpPr>
            <a:xfrm>
              <a:off x="3431842" y="1457197"/>
              <a:ext cx="2337510" cy="1101656"/>
              <a:chOff x="3431842" y="1457197"/>
              <a:chExt cx="2337510" cy="1101656"/>
            </a:xfrm>
          </p:grpSpPr>
          <p:grpSp>
            <p:nvGrpSpPr>
              <p:cNvPr id="265" name="Group 264"/>
              <p:cNvGrpSpPr/>
              <p:nvPr/>
            </p:nvGrpSpPr>
            <p:grpSpPr>
              <a:xfrm>
                <a:off x="3431842" y="1497664"/>
                <a:ext cx="2337510" cy="1061189"/>
                <a:chOff x="5209043" y="2738236"/>
                <a:chExt cx="3229007" cy="1737360"/>
              </a:xfrm>
            </p:grpSpPr>
            <p:sp>
              <p:nvSpPr>
                <p:cNvPr id="267" name="Cube 26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TextBox 26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66" name="TextBox 265"/>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1" name="Group 210"/>
            <p:cNvGrpSpPr/>
            <p:nvPr/>
          </p:nvGrpSpPr>
          <p:grpSpPr>
            <a:xfrm>
              <a:off x="6213142" y="1444884"/>
              <a:ext cx="2337510" cy="1101656"/>
              <a:chOff x="6213142" y="1444884"/>
              <a:chExt cx="2337510" cy="1101656"/>
            </a:xfrm>
          </p:grpSpPr>
          <p:grpSp>
            <p:nvGrpSpPr>
              <p:cNvPr id="261" name="Group 260"/>
              <p:cNvGrpSpPr/>
              <p:nvPr/>
            </p:nvGrpSpPr>
            <p:grpSpPr>
              <a:xfrm>
                <a:off x="6213142" y="1485351"/>
                <a:ext cx="2337510" cy="1061189"/>
                <a:chOff x="5209043" y="2738236"/>
                <a:chExt cx="3229007" cy="1737360"/>
              </a:xfrm>
            </p:grpSpPr>
            <p:sp>
              <p:nvSpPr>
                <p:cNvPr id="263" name="Cube 26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TextBox 26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62" name="TextBox 261"/>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2" name="Group 211"/>
            <p:cNvGrpSpPr/>
            <p:nvPr/>
          </p:nvGrpSpPr>
          <p:grpSpPr>
            <a:xfrm>
              <a:off x="590606" y="2776070"/>
              <a:ext cx="2337510" cy="1105076"/>
              <a:chOff x="590606" y="2776070"/>
              <a:chExt cx="2337510" cy="1105076"/>
            </a:xfrm>
          </p:grpSpPr>
          <p:grpSp>
            <p:nvGrpSpPr>
              <p:cNvPr id="257" name="Group 256"/>
              <p:cNvGrpSpPr/>
              <p:nvPr/>
            </p:nvGrpSpPr>
            <p:grpSpPr>
              <a:xfrm>
                <a:off x="590606" y="2819957"/>
                <a:ext cx="2337510" cy="1061189"/>
                <a:chOff x="6113296" y="2222100"/>
                <a:chExt cx="3229007" cy="1737360"/>
              </a:xfrm>
            </p:grpSpPr>
            <p:sp>
              <p:nvSpPr>
                <p:cNvPr id="259" name="Cube 258"/>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TextBox 259"/>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8" name="TextBox 257"/>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3" name="Group 212"/>
            <p:cNvGrpSpPr/>
            <p:nvPr/>
          </p:nvGrpSpPr>
          <p:grpSpPr>
            <a:xfrm>
              <a:off x="3336592" y="2771647"/>
              <a:ext cx="2337510" cy="1101656"/>
              <a:chOff x="3336592" y="2771647"/>
              <a:chExt cx="2337510" cy="1101656"/>
            </a:xfrm>
          </p:grpSpPr>
          <p:grpSp>
            <p:nvGrpSpPr>
              <p:cNvPr id="253" name="Group 252"/>
              <p:cNvGrpSpPr/>
              <p:nvPr/>
            </p:nvGrpSpPr>
            <p:grpSpPr>
              <a:xfrm>
                <a:off x="3336592" y="2812114"/>
                <a:ext cx="2337510" cy="1061189"/>
                <a:chOff x="5209043" y="2738236"/>
                <a:chExt cx="3229007" cy="1737360"/>
              </a:xfrm>
            </p:grpSpPr>
            <p:sp>
              <p:nvSpPr>
                <p:cNvPr id="255" name="Cube 25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TextBox 25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4" name="TextBox 253"/>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4" name="Group 213"/>
            <p:cNvGrpSpPr/>
            <p:nvPr/>
          </p:nvGrpSpPr>
          <p:grpSpPr>
            <a:xfrm>
              <a:off x="6117892" y="2759334"/>
              <a:ext cx="2337510" cy="1101656"/>
              <a:chOff x="6117892" y="2759334"/>
              <a:chExt cx="2337510" cy="1101656"/>
            </a:xfrm>
          </p:grpSpPr>
          <p:grpSp>
            <p:nvGrpSpPr>
              <p:cNvPr id="249" name="Group 248"/>
              <p:cNvGrpSpPr/>
              <p:nvPr/>
            </p:nvGrpSpPr>
            <p:grpSpPr>
              <a:xfrm>
                <a:off x="6117892" y="2799801"/>
                <a:ext cx="2337510" cy="1061189"/>
                <a:chOff x="5209043" y="2738236"/>
                <a:chExt cx="3229007" cy="1737360"/>
              </a:xfrm>
            </p:grpSpPr>
            <p:sp>
              <p:nvSpPr>
                <p:cNvPr id="251" name="Cube 25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TextBox 25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0" name="TextBox 249"/>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5" name="Group 214"/>
            <p:cNvGrpSpPr/>
            <p:nvPr/>
          </p:nvGrpSpPr>
          <p:grpSpPr>
            <a:xfrm>
              <a:off x="525030" y="4007128"/>
              <a:ext cx="2337510" cy="1105076"/>
              <a:chOff x="525030" y="4007128"/>
              <a:chExt cx="2337510" cy="1105076"/>
            </a:xfrm>
          </p:grpSpPr>
          <p:grpSp>
            <p:nvGrpSpPr>
              <p:cNvPr id="245" name="Group 244"/>
              <p:cNvGrpSpPr/>
              <p:nvPr/>
            </p:nvGrpSpPr>
            <p:grpSpPr>
              <a:xfrm>
                <a:off x="525030" y="4051015"/>
                <a:ext cx="2337510" cy="1061189"/>
                <a:chOff x="6113296" y="2222100"/>
                <a:chExt cx="3229007" cy="1737360"/>
              </a:xfrm>
            </p:grpSpPr>
            <p:sp>
              <p:nvSpPr>
                <p:cNvPr id="247" name="Cube 246"/>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8" name="TextBox 247"/>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6" name="TextBox 245"/>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6" name="Group 215"/>
            <p:cNvGrpSpPr/>
            <p:nvPr/>
          </p:nvGrpSpPr>
          <p:grpSpPr>
            <a:xfrm>
              <a:off x="3271016" y="4002705"/>
              <a:ext cx="2337510" cy="1101656"/>
              <a:chOff x="3271016" y="4002705"/>
              <a:chExt cx="2337510" cy="1101656"/>
            </a:xfrm>
          </p:grpSpPr>
          <p:grpSp>
            <p:nvGrpSpPr>
              <p:cNvPr id="241" name="Group 240"/>
              <p:cNvGrpSpPr/>
              <p:nvPr/>
            </p:nvGrpSpPr>
            <p:grpSpPr>
              <a:xfrm>
                <a:off x="3271016" y="4043172"/>
                <a:ext cx="2337510" cy="1061189"/>
                <a:chOff x="5209043" y="2738236"/>
                <a:chExt cx="3229007" cy="1737360"/>
              </a:xfrm>
            </p:grpSpPr>
            <p:sp>
              <p:nvSpPr>
                <p:cNvPr id="243" name="Cube 24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TextBox 24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42" name="TextBox 241"/>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7" name="Group 216"/>
            <p:cNvGrpSpPr/>
            <p:nvPr/>
          </p:nvGrpSpPr>
          <p:grpSpPr>
            <a:xfrm>
              <a:off x="6052316" y="3990392"/>
              <a:ext cx="2337510" cy="1101656"/>
              <a:chOff x="6052316" y="3990392"/>
              <a:chExt cx="2337510" cy="1101656"/>
            </a:xfrm>
          </p:grpSpPr>
          <p:grpSp>
            <p:nvGrpSpPr>
              <p:cNvPr id="237" name="Group 236"/>
              <p:cNvGrpSpPr/>
              <p:nvPr/>
            </p:nvGrpSpPr>
            <p:grpSpPr>
              <a:xfrm>
                <a:off x="6052316" y="4030859"/>
                <a:ext cx="2337510" cy="1061189"/>
                <a:chOff x="5209043" y="2738236"/>
                <a:chExt cx="3229007" cy="1737360"/>
              </a:xfrm>
            </p:grpSpPr>
            <p:sp>
              <p:nvSpPr>
                <p:cNvPr id="239" name="Cube 23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TextBox 23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8" name="TextBox 237"/>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8" name="Group 217"/>
            <p:cNvGrpSpPr/>
            <p:nvPr/>
          </p:nvGrpSpPr>
          <p:grpSpPr>
            <a:xfrm>
              <a:off x="429780" y="5321578"/>
              <a:ext cx="2337510" cy="1105076"/>
              <a:chOff x="429780" y="5321578"/>
              <a:chExt cx="2337510" cy="1105076"/>
            </a:xfrm>
          </p:grpSpPr>
          <p:grpSp>
            <p:nvGrpSpPr>
              <p:cNvPr id="233" name="Group 232"/>
              <p:cNvGrpSpPr/>
              <p:nvPr/>
            </p:nvGrpSpPr>
            <p:grpSpPr>
              <a:xfrm>
                <a:off x="429780" y="5365465"/>
                <a:ext cx="2337510" cy="1061189"/>
                <a:chOff x="6113296" y="2222100"/>
                <a:chExt cx="3229007" cy="1737360"/>
              </a:xfrm>
            </p:grpSpPr>
            <p:sp>
              <p:nvSpPr>
                <p:cNvPr id="235" name="Cube 23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TextBox 235"/>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4" name="TextBox 233"/>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9" name="Group 218"/>
            <p:cNvGrpSpPr/>
            <p:nvPr/>
          </p:nvGrpSpPr>
          <p:grpSpPr>
            <a:xfrm>
              <a:off x="3175766" y="5317155"/>
              <a:ext cx="2337510" cy="1101656"/>
              <a:chOff x="3175766" y="5317155"/>
              <a:chExt cx="2337510" cy="1101656"/>
            </a:xfrm>
          </p:grpSpPr>
          <p:grpSp>
            <p:nvGrpSpPr>
              <p:cNvPr id="229" name="Group 228"/>
              <p:cNvGrpSpPr/>
              <p:nvPr/>
            </p:nvGrpSpPr>
            <p:grpSpPr>
              <a:xfrm>
                <a:off x="3175766" y="5357622"/>
                <a:ext cx="2337510" cy="1061189"/>
                <a:chOff x="5209043" y="2738236"/>
                <a:chExt cx="3229007" cy="1737360"/>
              </a:xfrm>
            </p:grpSpPr>
            <p:sp>
              <p:nvSpPr>
                <p:cNvPr id="231" name="Cube 23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 name="TextBox 23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0" name="TextBox 229"/>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20" name="Group 219"/>
            <p:cNvGrpSpPr/>
            <p:nvPr/>
          </p:nvGrpSpPr>
          <p:grpSpPr>
            <a:xfrm>
              <a:off x="5957066" y="5304842"/>
              <a:ext cx="2337510" cy="1101656"/>
              <a:chOff x="5957066" y="5304842"/>
              <a:chExt cx="2337510" cy="1101656"/>
            </a:xfrm>
          </p:grpSpPr>
          <p:grpSp>
            <p:nvGrpSpPr>
              <p:cNvPr id="225" name="Group 224"/>
              <p:cNvGrpSpPr/>
              <p:nvPr/>
            </p:nvGrpSpPr>
            <p:grpSpPr>
              <a:xfrm>
                <a:off x="5957066" y="5345309"/>
                <a:ext cx="2337510" cy="1061189"/>
                <a:chOff x="5209043" y="2738236"/>
                <a:chExt cx="3229007" cy="1737360"/>
              </a:xfrm>
            </p:grpSpPr>
            <p:sp>
              <p:nvSpPr>
                <p:cNvPr id="227" name="Cube 22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TextBox 22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6" name="TextBox 225"/>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221" name="Right Brace 220"/>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2" name="Right Brace 221"/>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3" name="Rectangle 222"/>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24" name="Rectangle 223"/>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273" name="Group 272"/>
          <p:cNvGrpSpPr/>
          <p:nvPr/>
        </p:nvGrpSpPr>
        <p:grpSpPr>
          <a:xfrm>
            <a:off x="3259681" y="2103064"/>
            <a:ext cx="7183352" cy="3726008"/>
            <a:chOff x="341397" y="1360342"/>
            <a:chExt cx="10212303" cy="5307158"/>
          </a:xfrm>
        </p:grpSpPr>
        <p:sp>
          <p:nvSpPr>
            <p:cNvPr id="274" name="Rectangle 273"/>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5" name="Group 274"/>
            <p:cNvGrpSpPr/>
            <p:nvPr/>
          </p:nvGrpSpPr>
          <p:grpSpPr>
            <a:xfrm>
              <a:off x="685856" y="1461620"/>
              <a:ext cx="2337510" cy="1105076"/>
              <a:chOff x="685856" y="1461620"/>
              <a:chExt cx="2337510" cy="1105076"/>
            </a:xfrm>
          </p:grpSpPr>
          <p:grpSp>
            <p:nvGrpSpPr>
              <p:cNvPr id="335" name="Group 334"/>
              <p:cNvGrpSpPr/>
              <p:nvPr/>
            </p:nvGrpSpPr>
            <p:grpSpPr>
              <a:xfrm>
                <a:off x="685856" y="1505507"/>
                <a:ext cx="2337510" cy="1061189"/>
                <a:chOff x="6113296" y="2222100"/>
                <a:chExt cx="3229007" cy="1737360"/>
              </a:xfrm>
            </p:grpSpPr>
            <p:sp>
              <p:nvSpPr>
                <p:cNvPr id="337" name="Cube 336"/>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TextBox 337"/>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36" name="TextBox 335"/>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76" name="Group 275"/>
            <p:cNvGrpSpPr/>
            <p:nvPr/>
          </p:nvGrpSpPr>
          <p:grpSpPr>
            <a:xfrm>
              <a:off x="3431842" y="1457197"/>
              <a:ext cx="2337510" cy="1101656"/>
              <a:chOff x="3431842" y="1457197"/>
              <a:chExt cx="2337510" cy="1101656"/>
            </a:xfrm>
          </p:grpSpPr>
          <p:grpSp>
            <p:nvGrpSpPr>
              <p:cNvPr id="331" name="Group 330"/>
              <p:cNvGrpSpPr/>
              <p:nvPr/>
            </p:nvGrpSpPr>
            <p:grpSpPr>
              <a:xfrm>
                <a:off x="3431842" y="1497664"/>
                <a:ext cx="2337510" cy="1061189"/>
                <a:chOff x="5209043" y="2738236"/>
                <a:chExt cx="3229007" cy="1737360"/>
              </a:xfrm>
            </p:grpSpPr>
            <p:sp>
              <p:nvSpPr>
                <p:cNvPr id="333" name="Cube 33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TextBox 33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332" name="TextBox 331"/>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77" name="Group 276"/>
            <p:cNvGrpSpPr/>
            <p:nvPr/>
          </p:nvGrpSpPr>
          <p:grpSpPr>
            <a:xfrm>
              <a:off x="6213142" y="1444884"/>
              <a:ext cx="2337510" cy="1101656"/>
              <a:chOff x="6213142" y="1444884"/>
              <a:chExt cx="2337510" cy="1101656"/>
            </a:xfrm>
          </p:grpSpPr>
          <p:grpSp>
            <p:nvGrpSpPr>
              <p:cNvPr id="327" name="Group 326"/>
              <p:cNvGrpSpPr/>
              <p:nvPr/>
            </p:nvGrpSpPr>
            <p:grpSpPr>
              <a:xfrm>
                <a:off x="6213142" y="1485351"/>
                <a:ext cx="2337510" cy="1061189"/>
                <a:chOff x="5209043" y="2738236"/>
                <a:chExt cx="3229007" cy="1737360"/>
              </a:xfrm>
            </p:grpSpPr>
            <p:sp>
              <p:nvSpPr>
                <p:cNvPr id="329" name="Cube 32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TextBox 32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28" name="TextBox 327"/>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78" name="Group 277"/>
            <p:cNvGrpSpPr/>
            <p:nvPr/>
          </p:nvGrpSpPr>
          <p:grpSpPr>
            <a:xfrm>
              <a:off x="590606" y="2776070"/>
              <a:ext cx="2337510" cy="1105076"/>
              <a:chOff x="590606" y="2776070"/>
              <a:chExt cx="2337510" cy="1105076"/>
            </a:xfrm>
          </p:grpSpPr>
          <p:grpSp>
            <p:nvGrpSpPr>
              <p:cNvPr id="323" name="Group 322"/>
              <p:cNvGrpSpPr/>
              <p:nvPr/>
            </p:nvGrpSpPr>
            <p:grpSpPr>
              <a:xfrm>
                <a:off x="590606" y="2819957"/>
                <a:ext cx="2337510" cy="1061189"/>
                <a:chOff x="6113296" y="2222100"/>
                <a:chExt cx="3229007" cy="1737360"/>
              </a:xfrm>
            </p:grpSpPr>
            <p:sp>
              <p:nvSpPr>
                <p:cNvPr id="325" name="Cube 32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TextBox 325"/>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24" name="TextBox 323"/>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79" name="Group 278"/>
            <p:cNvGrpSpPr/>
            <p:nvPr/>
          </p:nvGrpSpPr>
          <p:grpSpPr>
            <a:xfrm>
              <a:off x="3336592" y="2771647"/>
              <a:ext cx="2337510" cy="1101656"/>
              <a:chOff x="3336592" y="2771647"/>
              <a:chExt cx="2337510" cy="1101656"/>
            </a:xfrm>
          </p:grpSpPr>
          <p:grpSp>
            <p:nvGrpSpPr>
              <p:cNvPr id="319" name="Group 318"/>
              <p:cNvGrpSpPr/>
              <p:nvPr/>
            </p:nvGrpSpPr>
            <p:grpSpPr>
              <a:xfrm>
                <a:off x="3336592" y="2812114"/>
                <a:ext cx="2337510" cy="1061189"/>
                <a:chOff x="5209043" y="2738236"/>
                <a:chExt cx="3229007" cy="1737360"/>
              </a:xfrm>
            </p:grpSpPr>
            <p:sp>
              <p:nvSpPr>
                <p:cNvPr id="321" name="Cube 320"/>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TextBox 321"/>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20" name="TextBox 319"/>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80" name="Group 279"/>
            <p:cNvGrpSpPr/>
            <p:nvPr/>
          </p:nvGrpSpPr>
          <p:grpSpPr>
            <a:xfrm>
              <a:off x="6117892" y="2759334"/>
              <a:ext cx="2337510" cy="1101656"/>
              <a:chOff x="6117892" y="2759334"/>
              <a:chExt cx="2337510" cy="1101656"/>
            </a:xfrm>
          </p:grpSpPr>
          <p:grpSp>
            <p:nvGrpSpPr>
              <p:cNvPr id="315" name="Group 314"/>
              <p:cNvGrpSpPr/>
              <p:nvPr/>
            </p:nvGrpSpPr>
            <p:grpSpPr>
              <a:xfrm>
                <a:off x="6117892" y="2799801"/>
                <a:ext cx="2337510" cy="1061189"/>
                <a:chOff x="5209043" y="2738236"/>
                <a:chExt cx="3229007" cy="1737360"/>
              </a:xfrm>
            </p:grpSpPr>
            <p:sp>
              <p:nvSpPr>
                <p:cNvPr id="317" name="Cube 31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TextBox 31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16" name="TextBox 315"/>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81" name="Group 280"/>
            <p:cNvGrpSpPr/>
            <p:nvPr/>
          </p:nvGrpSpPr>
          <p:grpSpPr>
            <a:xfrm>
              <a:off x="525030" y="4007128"/>
              <a:ext cx="2337510" cy="1105076"/>
              <a:chOff x="525030" y="4007128"/>
              <a:chExt cx="2337510" cy="1105076"/>
            </a:xfrm>
          </p:grpSpPr>
          <p:grpSp>
            <p:nvGrpSpPr>
              <p:cNvPr id="311" name="Group 310"/>
              <p:cNvGrpSpPr/>
              <p:nvPr/>
            </p:nvGrpSpPr>
            <p:grpSpPr>
              <a:xfrm>
                <a:off x="525030" y="4051015"/>
                <a:ext cx="2337510" cy="1061189"/>
                <a:chOff x="6113296" y="2222100"/>
                <a:chExt cx="3229007" cy="1737360"/>
              </a:xfrm>
            </p:grpSpPr>
            <p:sp>
              <p:nvSpPr>
                <p:cNvPr id="313" name="Cube 312"/>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TextBox 313"/>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12" name="TextBox 311"/>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82" name="Group 281"/>
            <p:cNvGrpSpPr/>
            <p:nvPr/>
          </p:nvGrpSpPr>
          <p:grpSpPr>
            <a:xfrm>
              <a:off x="3271016" y="4002705"/>
              <a:ext cx="2337510" cy="1101656"/>
              <a:chOff x="3271016" y="4002705"/>
              <a:chExt cx="2337510" cy="1101656"/>
            </a:xfrm>
          </p:grpSpPr>
          <p:grpSp>
            <p:nvGrpSpPr>
              <p:cNvPr id="307" name="Group 306"/>
              <p:cNvGrpSpPr/>
              <p:nvPr/>
            </p:nvGrpSpPr>
            <p:grpSpPr>
              <a:xfrm>
                <a:off x="3271016" y="4043172"/>
                <a:ext cx="2337510" cy="1061189"/>
                <a:chOff x="5209043" y="2738236"/>
                <a:chExt cx="3229007" cy="1737360"/>
              </a:xfrm>
            </p:grpSpPr>
            <p:sp>
              <p:nvSpPr>
                <p:cNvPr id="309" name="Cube 308"/>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TextBox 309"/>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308" name="TextBox 307"/>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83" name="Group 282"/>
            <p:cNvGrpSpPr/>
            <p:nvPr/>
          </p:nvGrpSpPr>
          <p:grpSpPr>
            <a:xfrm>
              <a:off x="6052316" y="3990392"/>
              <a:ext cx="2337510" cy="1101656"/>
              <a:chOff x="6052316" y="3990392"/>
              <a:chExt cx="2337510" cy="1101656"/>
            </a:xfrm>
          </p:grpSpPr>
          <p:grpSp>
            <p:nvGrpSpPr>
              <p:cNvPr id="303" name="Group 302"/>
              <p:cNvGrpSpPr/>
              <p:nvPr/>
            </p:nvGrpSpPr>
            <p:grpSpPr>
              <a:xfrm>
                <a:off x="6052316" y="4030859"/>
                <a:ext cx="2337510" cy="1061189"/>
                <a:chOff x="5209043" y="2738236"/>
                <a:chExt cx="3229007" cy="1737360"/>
              </a:xfrm>
            </p:grpSpPr>
            <p:sp>
              <p:nvSpPr>
                <p:cNvPr id="305" name="Cube 304"/>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TextBox 305"/>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04" name="TextBox 303"/>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84" name="Group 283"/>
            <p:cNvGrpSpPr/>
            <p:nvPr/>
          </p:nvGrpSpPr>
          <p:grpSpPr>
            <a:xfrm>
              <a:off x="429780" y="5321578"/>
              <a:ext cx="2337510" cy="1105076"/>
              <a:chOff x="429780" y="5321578"/>
              <a:chExt cx="2337510" cy="1105076"/>
            </a:xfrm>
          </p:grpSpPr>
          <p:grpSp>
            <p:nvGrpSpPr>
              <p:cNvPr id="299" name="Group 298"/>
              <p:cNvGrpSpPr/>
              <p:nvPr/>
            </p:nvGrpSpPr>
            <p:grpSpPr>
              <a:xfrm>
                <a:off x="429780" y="5365465"/>
                <a:ext cx="2337510" cy="1061189"/>
                <a:chOff x="6113296" y="2222100"/>
                <a:chExt cx="3229007" cy="1737360"/>
              </a:xfrm>
            </p:grpSpPr>
            <p:sp>
              <p:nvSpPr>
                <p:cNvPr id="301" name="Cube 300"/>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TextBox 301"/>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00" name="TextBox 299"/>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85" name="Group 284"/>
            <p:cNvGrpSpPr/>
            <p:nvPr/>
          </p:nvGrpSpPr>
          <p:grpSpPr>
            <a:xfrm>
              <a:off x="3175766" y="5317155"/>
              <a:ext cx="2337510" cy="1101656"/>
              <a:chOff x="3175766" y="5317155"/>
              <a:chExt cx="2337510" cy="1101656"/>
            </a:xfrm>
          </p:grpSpPr>
          <p:grpSp>
            <p:nvGrpSpPr>
              <p:cNvPr id="295" name="Group 294"/>
              <p:cNvGrpSpPr/>
              <p:nvPr/>
            </p:nvGrpSpPr>
            <p:grpSpPr>
              <a:xfrm>
                <a:off x="3175766" y="5357622"/>
                <a:ext cx="2337510" cy="1061189"/>
                <a:chOff x="5209043" y="2738236"/>
                <a:chExt cx="3229007" cy="1737360"/>
              </a:xfrm>
            </p:grpSpPr>
            <p:sp>
              <p:nvSpPr>
                <p:cNvPr id="297" name="Cube 29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TextBox 297"/>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96" name="TextBox 295"/>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86" name="Group 285"/>
            <p:cNvGrpSpPr/>
            <p:nvPr/>
          </p:nvGrpSpPr>
          <p:grpSpPr>
            <a:xfrm>
              <a:off x="5957066" y="5304842"/>
              <a:ext cx="2337510" cy="1101656"/>
              <a:chOff x="5957066" y="5304842"/>
              <a:chExt cx="2337510" cy="1101656"/>
            </a:xfrm>
          </p:grpSpPr>
          <p:grpSp>
            <p:nvGrpSpPr>
              <p:cNvPr id="291" name="Group 290"/>
              <p:cNvGrpSpPr/>
              <p:nvPr/>
            </p:nvGrpSpPr>
            <p:grpSpPr>
              <a:xfrm>
                <a:off x="5957066" y="5345309"/>
                <a:ext cx="2337510" cy="1061189"/>
                <a:chOff x="5209043" y="2738236"/>
                <a:chExt cx="3229007" cy="1737360"/>
              </a:xfrm>
            </p:grpSpPr>
            <p:sp>
              <p:nvSpPr>
                <p:cNvPr id="293" name="Cube 292"/>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TextBox 293"/>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92" name="TextBox 291"/>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287" name="Right Brace 286"/>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8" name="Right Brace 287"/>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9" name="Rectangle 288"/>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90" name="Rectangle 289"/>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sp>
        <p:nvSpPr>
          <p:cNvPr id="339" name="TextBox 338"/>
          <p:cNvSpPr txBox="1"/>
          <p:nvPr/>
        </p:nvSpPr>
        <p:spPr>
          <a:xfrm>
            <a:off x="2137555" y="2185879"/>
            <a:ext cx="4925159" cy="1569660"/>
          </a:xfrm>
          <a:prstGeom prst="rect">
            <a:avLst/>
          </a:prstGeom>
          <a:solidFill>
            <a:schemeClr val="bg1"/>
          </a:solidFill>
          <a:ln>
            <a:solidFill>
              <a:schemeClr val="tx1"/>
            </a:solidFill>
          </a:ln>
        </p:spPr>
        <p:txBody>
          <a:bodyPr wrap="square" rtlCol="0">
            <a:spAutoFit/>
          </a:bodyPr>
          <a:lstStyle/>
          <a:p>
            <a:r>
              <a:rPr lang="en-US" sz="4800" dirty="0" smtClean="0"/>
              <a:t>Recruitment:</a:t>
            </a:r>
          </a:p>
          <a:p>
            <a:r>
              <a:rPr lang="en-US" sz="4800" dirty="0" smtClean="0"/>
              <a:t>12 subjects/month</a:t>
            </a:r>
            <a:endParaRPr lang="en-US" sz="4800" dirty="0"/>
          </a:p>
        </p:txBody>
      </p:sp>
      <p:sp>
        <p:nvSpPr>
          <p:cNvPr id="345" name="TextBox 344"/>
          <p:cNvSpPr txBox="1"/>
          <p:nvPr/>
        </p:nvSpPr>
        <p:spPr>
          <a:xfrm>
            <a:off x="2289955" y="2338279"/>
            <a:ext cx="5352492" cy="1569660"/>
          </a:xfrm>
          <a:prstGeom prst="rect">
            <a:avLst/>
          </a:prstGeom>
          <a:solidFill>
            <a:schemeClr val="bg1"/>
          </a:solidFill>
          <a:ln>
            <a:solidFill>
              <a:schemeClr val="tx1"/>
            </a:solidFill>
          </a:ln>
        </p:spPr>
        <p:txBody>
          <a:bodyPr wrap="square" rtlCol="0">
            <a:spAutoFit/>
          </a:bodyPr>
          <a:lstStyle/>
          <a:p>
            <a:r>
              <a:rPr lang="en-US" sz="4800" dirty="0" smtClean="0"/>
              <a:t>Recruitment:</a:t>
            </a:r>
          </a:p>
          <a:p>
            <a:r>
              <a:rPr lang="en-US" sz="4800" dirty="0" smtClean="0"/>
              <a:t>100 subjects/month</a:t>
            </a:r>
            <a:endParaRPr lang="en-US" sz="4800" dirty="0"/>
          </a:p>
        </p:txBody>
      </p:sp>
      <p:sp>
        <p:nvSpPr>
          <p:cNvPr id="346" name="TextBox 345"/>
          <p:cNvSpPr txBox="1"/>
          <p:nvPr/>
        </p:nvSpPr>
        <p:spPr>
          <a:xfrm>
            <a:off x="2442355" y="2490679"/>
            <a:ext cx="5352492" cy="1569660"/>
          </a:xfrm>
          <a:prstGeom prst="rect">
            <a:avLst/>
          </a:prstGeom>
          <a:solidFill>
            <a:schemeClr val="bg1"/>
          </a:solidFill>
          <a:ln>
            <a:solidFill>
              <a:schemeClr val="tx1"/>
            </a:solidFill>
          </a:ln>
        </p:spPr>
        <p:txBody>
          <a:bodyPr wrap="square" rtlCol="0">
            <a:spAutoFit/>
          </a:bodyPr>
          <a:lstStyle/>
          <a:p>
            <a:r>
              <a:rPr lang="en-US" sz="4800" dirty="0" smtClean="0"/>
              <a:t>Recruitment:</a:t>
            </a:r>
          </a:p>
          <a:p>
            <a:r>
              <a:rPr lang="en-US" sz="4800" dirty="0" smtClean="0"/>
              <a:t>1 subject/year</a:t>
            </a:r>
            <a:endParaRPr lang="en-US" sz="4800" dirty="0"/>
          </a:p>
        </p:txBody>
      </p:sp>
    </p:spTree>
    <p:extLst>
      <p:ext uri="{BB962C8B-B14F-4D97-AF65-F5344CB8AC3E}">
        <p14:creationId xmlns:p14="http://schemas.microsoft.com/office/powerpoint/2010/main" val="165832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 grpId="0" animBg="1"/>
      <p:bldP spid="345" grpId="0" animBg="1"/>
      <p:bldP spid="34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17</a:t>
            </a:fld>
            <a:r>
              <a:rPr lang="en-US" smtClean="0"/>
              <a:t> -</a:t>
            </a:r>
            <a:endParaRPr lang="en-US" dirty="0"/>
          </a:p>
        </p:txBody>
      </p:sp>
      <p:grpSp>
        <p:nvGrpSpPr>
          <p:cNvPr id="4" name="Group 3"/>
          <p:cNvGrpSpPr/>
          <p:nvPr/>
        </p:nvGrpSpPr>
        <p:grpSpPr>
          <a:xfrm>
            <a:off x="589048" y="1801790"/>
            <a:ext cx="7183352" cy="3726008"/>
            <a:chOff x="341397" y="1360342"/>
            <a:chExt cx="10212303" cy="5307158"/>
          </a:xfrm>
        </p:grpSpPr>
        <p:sp>
          <p:nvSpPr>
            <p:cNvPr id="5" name="Rectangle 4"/>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685856" y="1461620"/>
              <a:ext cx="2337510" cy="1105076"/>
              <a:chOff x="685856" y="1461620"/>
              <a:chExt cx="2337510" cy="1105076"/>
            </a:xfrm>
          </p:grpSpPr>
          <p:grpSp>
            <p:nvGrpSpPr>
              <p:cNvPr id="66" name="Group 65"/>
              <p:cNvGrpSpPr/>
              <p:nvPr/>
            </p:nvGrpSpPr>
            <p:grpSpPr>
              <a:xfrm>
                <a:off x="685856" y="1505507"/>
                <a:ext cx="2337510" cy="1061189"/>
                <a:chOff x="6113296" y="2222100"/>
                <a:chExt cx="3229007" cy="1737360"/>
              </a:xfrm>
            </p:grpSpPr>
            <p:sp>
              <p:nvSpPr>
                <p:cNvPr id="68" name="Cube 6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67" name="TextBox 66"/>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 name="Group 6"/>
            <p:cNvGrpSpPr/>
            <p:nvPr/>
          </p:nvGrpSpPr>
          <p:grpSpPr>
            <a:xfrm>
              <a:off x="3431842" y="1457197"/>
              <a:ext cx="2337510" cy="1101656"/>
              <a:chOff x="3431842" y="1457197"/>
              <a:chExt cx="2337510" cy="1101656"/>
            </a:xfrm>
          </p:grpSpPr>
          <p:grpSp>
            <p:nvGrpSpPr>
              <p:cNvPr id="62" name="Group 61"/>
              <p:cNvGrpSpPr/>
              <p:nvPr/>
            </p:nvGrpSpPr>
            <p:grpSpPr>
              <a:xfrm>
                <a:off x="3431842" y="1497664"/>
                <a:ext cx="2337510" cy="1061189"/>
                <a:chOff x="5209043" y="2738236"/>
                <a:chExt cx="3229007" cy="1737360"/>
              </a:xfrm>
            </p:grpSpPr>
            <p:sp>
              <p:nvSpPr>
                <p:cNvPr id="64" name="Cube 6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63" name="TextBox 62"/>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 name="Group 7"/>
            <p:cNvGrpSpPr/>
            <p:nvPr/>
          </p:nvGrpSpPr>
          <p:grpSpPr>
            <a:xfrm>
              <a:off x="6213142" y="1444884"/>
              <a:ext cx="2337510" cy="1101656"/>
              <a:chOff x="6213142" y="1444884"/>
              <a:chExt cx="2337510" cy="1101656"/>
            </a:xfrm>
          </p:grpSpPr>
          <p:grpSp>
            <p:nvGrpSpPr>
              <p:cNvPr id="58" name="Group 57"/>
              <p:cNvGrpSpPr/>
              <p:nvPr/>
            </p:nvGrpSpPr>
            <p:grpSpPr>
              <a:xfrm>
                <a:off x="6213142" y="1485351"/>
                <a:ext cx="2337510" cy="1061189"/>
                <a:chOff x="5209043" y="2738236"/>
                <a:chExt cx="3229007" cy="1737360"/>
              </a:xfrm>
            </p:grpSpPr>
            <p:sp>
              <p:nvSpPr>
                <p:cNvPr id="60" name="Cube 5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Box 6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9" name="TextBox 58"/>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9" name="Group 8"/>
            <p:cNvGrpSpPr/>
            <p:nvPr/>
          </p:nvGrpSpPr>
          <p:grpSpPr>
            <a:xfrm>
              <a:off x="590606" y="2776070"/>
              <a:ext cx="2337510" cy="1105076"/>
              <a:chOff x="590606" y="2776070"/>
              <a:chExt cx="2337510" cy="1105076"/>
            </a:xfrm>
          </p:grpSpPr>
          <p:grpSp>
            <p:nvGrpSpPr>
              <p:cNvPr id="54" name="Group 53"/>
              <p:cNvGrpSpPr/>
              <p:nvPr/>
            </p:nvGrpSpPr>
            <p:grpSpPr>
              <a:xfrm>
                <a:off x="590606" y="2819957"/>
                <a:ext cx="2337510" cy="1061189"/>
                <a:chOff x="6113296" y="2222100"/>
                <a:chExt cx="3229007" cy="1737360"/>
              </a:xfrm>
            </p:grpSpPr>
            <p:sp>
              <p:nvSpPr>
                <p:cNvPr id="56" name="Cube 5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5" name="TextBox 54"/>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0" name="Group 9"/>
            <p:cNvGrpSpPr/>
            <p:nvPr/>
          </p:nvGrpSpPr>
          <p:grpSpPr>
            <a:xfrm>
              <a:off x="3336592" y="2771647"/>
              <a:ext cx="2337510" cy="1101656"/>
              <a:chOff x="3336592" y="2771647"/>
              <a:chExt cx="2337510" cy="1101656"/>
            </a:xfrm>
          </p:grpSpPr>
          <p:grpSp>
            <p:nvGrpSpPr>
              <p:cNvPr id="50" name="Group 49"/>
              <p:cNvGrpSpPr/>
              <p:nvPr/>
            </p:nvGrpSpPr>
            <p:grpSpPr>
              <a:xfrm>
                <a:off x="3336592" y="2812114"/>
                <a:ext cx="2337510" cy="1061189"/>
                <a:chOff x="5209043" y="2738236"/>
                <a:chExt cx="3229007" cy="1737360"/>
              </a:xfrm>
            </p:grpSpPr>
            <p:sp>
              <p:nvSpPr>
                <p:cNvPr id="52" name="Cube 5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TextBox 5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51" name="TextBox 50"/>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1" name="Group 10"/>
            <p:cNvGrpSpPr/>
            <p:nvPr/>
          </p:nvGrpSpPr>
          <p:grpSpPr>
            <a:xfrm>
              <a:off x="6117892" y="2759334"/>
              <a:ext cx="2337510" cy="1101656"/>
              <a:chOff x="6117892" y="2759334"/>
              <a:chExt cx="2337510" cy="1101656"/>
            </a:xfrm>
          </p:grpSpPr>
          <p:grpSp>
            <p:nvGrpSpPr>
              <p:cNvPr id="46" name="Group 45"/>
              <p:cNvGrpSpPr/>
              <p:nvPr/>
            </p:nvGrpSpPr>
            <p:grpSpPr>
              <a:xfrm>
                <a:off x="6117892" y="2799801"/>
                <a:ext cx="2337510" cy="1061189"/>
                <a:chOff x="5209043" y="2738236"/>
                <a:chExt cx="3229007" cy="1737360"/>
              </a:xfrm>
            </p:grpSpPr>
            <p:sp>
              <p:nvSpPr>
                <p:cNvPr id="48" name="Cube 4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47" name="TextBox 46"/>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2" name="Group 11"/>
            <p:cNvGrpSpPr/>
            <p:nvPr/>
          </p:nvGrpSpPr>
          <p:grpSpPr>
            <a:xfrm>
              <a:off x="525030" y="4007128"/>
              <a:ext cx="2337510" cy="1105076"/>
              <a:chOff x="525030" y="4007128"/>
              <a:chExt cx="2337510" cy="1105076"/>
            </a:xfrm>
          </p:grpSpPr>
          <p:grpSp>
            <p:nvGrpSpPr>
              <p:cNvPr id="42" name="Group 41"/>
              <p:cNvGrpSpPr/>
              <p:nvPr/>
            </p:nvGrpSpPr>
            <p:grpSpPr>
              <a:xfrm>
                <a:off x="525030" y="4051015"/>
                <a:ext cx="2337510" cy="1061189"/>
                <a:chOff x="6113296" y="2222100"/>
                <a:chExt cx="3229007" cy="1737360"/>
              </a:xfrm>
            </p:grpSpPr>
            <p:sp>
              <p:nvSpPr>
                <p:cNvPr id="44" name="Cube 4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43" name="TextBox 42"/>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3" name="Group 12"/>
            <p:cNvGrpSpPr/>
            <p:nvPr/>
          </p:nvGrpSpPr>
          <p:grpSpPr>
            <a:xfrm>
              <a:off x="3271016" y="4002705"/>
              <a:ext cx="2337510" cy="1101656"/>
              <a:chOff x="3271016" y="4002705"/>
              <a:chExt cx="2337510" cy="1101656"/>
            </a:xfrm>
          </p:grpSpPr>
          <p:grpSp>
            <p:nvGrpSpPr>
              <p:cNvPr id="38" name="Group 37"/>
              <p:cNvGrpSpPr/>
              <p:nvPr/>
            </p:nvGrpSpPr>
            <p:grpSpPr>
              <a:xfrm>
                <a:off x="3271016" y="4043172"/>
                <a:ext cx="2337510" cy="1061189"/>
                <a:chOff x="5209043" y="2738236"/>
                <a:chExt cx="3229007" cy="1737360"/>
              </a:xfrm>
            </p:grpSpPr>
            <p:sp>
              <p:nvSpPr>
                <p:cNvPr id="40" name="Cube 3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39" name="TextBox 38"/>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 name="Group 13"/>
            <p:cNvGrpSpPr/>
            <p:nvPr/>
          </p:nvGrpSpPr>
          <p:grpSpPr>
            <a:xfrm>
              <a:off x="6052316" y="3990392"/>
              <a:ext cx="2337510" cy="1101656"/>
              <a:chOff x="6052316" y="3990392"/>
              <a:chExt cx="2337510" cy="1101656"/>
            </a:xfrm>
          </p:grpSpPr>
          <p:grpSp>
            <p:nvGrpSpPr>
              <p:cNvPr id="34" name="Group 33"/>
              <p:cNvGrpSpPr/>
              <p:nvPr/>
            </p:nvGrpSpPr>
            <p:grpSpPr>
              <a:xfrm>
                <a:off x="6052316" y="4030859"/>
                <a:ext cx="2337510" cy="1061189"/>
                <a:chOff x="5209043" y="2738236"/>
                <a:chExt cx="3229007" cy="1737360"/>
              </a:xfrm>
            </p:grpSpPr>
            <p:sp>
              <p:nvSpPr>
                <p:cNvPr id="36" name="Cube 3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5" name="TextBox 34"/>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5" name="Group 14"/>
            <p:cNvGrpSpPr/>
            <p:nvPr/>
          </p:nvGrpSpPr>
          <p:grpSpPr>
            <a:xfrm>
              <a:off x="429780" y="5321578"/>
              <a:ext cx="2337510" cy="1105076"/>
              <a:chOff x="429780" y="5321578"/>
              <a:chExt cx="2337510" cy="1105076"/>
            </a:xfrm>
          </p:grpSpPr>
          <p:grpSp>
            <p:nvGrpSpPr>
              <p:cNvPr id="30" name="Group 29"/>
              <p:cNvGrpSpPr/>
              <p:nvPr/>
            </p:nvGrpSpPr>
            <p:grpSpPr>
              <a:xfrm>
                <a:off x="429780" y="5365465"/>
                <a:ext cx="2337510" cy="1061189"/>
                <a:chOff x="6113296" y="2222100"/>
                <a:chExt cx="3229007" cy="1737360"/>
              </a:xfrm>
            </p:grpSpPr>
            <p:sp>
              <p:nvSpPr>
                <p:cNvPr id="32" name="Cube 3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31" name="TextBox 30"/>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6" name="Group 15"/>
            <p:cNvGrpSpPr/>
            <p:nvPr/>
          </p:nvGrpSpPr>
          <p:grpSpPr>
            <a:xfrm>
              <a:off x="3175766" y="5317155"/>
              <a:ext cx="2337510" cy="1101656"/>
              <a:chOff x="3175766" y="5317155"/>
              <a:chExt cx="2337510" cy="1101656"/>
            </a:xfrm>
          </p:grpSpPr>
          <p:grpSp>
            <p:nvGrpSpPr>
              <p:cNvPr id="26" name="Group 25"/>
              <p:cNvGrpSpPr/>
              <p:nvPr/>
            </p:nvGrpSpPr>
            <p:grpSpPr>
              <a:xfrm>
                <a:off x="3175766" y="5357622"/>
                <a:ext cx="2337510" cy="1061189"/>
                <a:chOff x="5209043" y="2738236"/>
                <a:chExt cx="3229007" cy="1737360"/>
              </a:xfrm>
            </p:grpSpPr>
            <p:sp>
              <p:nvSpPr>
                <p:cNvPr id="28" name="Cube 2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7" name="TextBox 26"/>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7" name="Group 16"/>
            <p:cNvGrpSpPr/>
            <p:nvPr/>
          </p:nvGrpSpPr>
          <p:grpSpPr>
            <a:xfrm>
              <a:off x="5957066" y="5304842"/>
              <a:ext cx="2337510" cy="1101656"/>
              <a:chOff x="5957066" y="5304842"/>
              <a:chExt cx="2337510" cy="1101656"/>
            </a:xfrm>
          </p:grpSpPr>
          <p:grpSp>
            <p:nvGrpSpPr>
              <p:cNvPr id="22" name="Group 21"/>
              <p:cNvGrpSpPr/>
              <p:nvPr/>
            </p:nvGrpSpPr>
            <p:grpSpPr>
              <a:xfrm>
                <a:off x="5957066" y="5345309"/>
                <a:ext cx="2337510" cy="1061189"/>
                <a:chOff x="5209043" y="2738236"/>
                <a:chExt cx="3229007" cy="1737360"/>
              </a:xfrm>
            </p:grpSpPr>
            <p:sp>
              <p:nvSpPr>
                <p:cNvPr id="24" name="Cube 2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 name="TextBox 22"/>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18" name="Right Brace 17"/>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ight Brace 18"/>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1" name="Rectangle 20"/>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70" name="Group 69"/>
          <p:cNvGrpSpPr/>
          <p:nvPr/>
        </p:nvGrpSpPr>
        <p:grpSpPr>
          <a:xfrm>
            <a:off x="1446298" y="1985195"/>
            <a:ext cx="7183352" cy="3726008"/>
            <a:chOff x="341397" y="1360342"/>
            <a:chExt cx="10212303" cy="5307158"/>
          </a:xfrm>
        </p:grpSpPr>
        <p:sp>
          <p:nvSpPr>
            <p:cNvPr id="71" name="Rectangle 70"/>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p:cNvGrpSpPr/>
            <p:nvPr/>
          </p:nvGrpSpPr>
          <p:grpSpPr>
            <a:xfrm>
              <a:off x="685856" y="1461620"/>
              <a:ext cx="2337510" cy="1105076"/>
              <a:chOff x="685856" y="1461620"/>
              <a:chExt cx="2337510" cy="1105076"/>
            </a:xfrm>
          </p:grpSpPr>
          <p:grpSp>
            <p:nvGrpSpPr>
              <p:cNvPr id="132" name="Group 131"/>
              <p:cNvGrpSpPr/>
              <p:nvPr/>
            </p:nvGrpSpPr>
            <p:grpSpPr>
              <a:xfrm>
                <a:off x="685856" y="1505507"/>
                <a:ext cx="2337510" cy="1061189"/>
                <a:chOff x="6113296" y="2222100"/>
                <a:chExt cx="3229007" cy="1737360"/>
              </a:xfrm>
            </p:grpSpPr>
            <p:sp>
              <p:nvSpPr>
                <p:cNvPr id="134" name="Cube 13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33" name="TextBox 132"/>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3" name="Group 72"/>
            <p:cNvGrpSpPr/>
            <p:nvPr/>
          </p:nvGrpSpPr>
          <p:grpSpPr>
            <a:xfrm>
              <a:off x="3431842" y="1457197"/>
              <a:ext cx="2337510" cy="1101656"/>
              <a:chOff x="3431842" y="1457197"/>
              <a:chExt cx="2337510" cy="1101656"/>
            </a:xfrm>
          </p:grpSpPr>
          <p:grpSp>
            <p:nvGrpSpPr>
              <p:cNvPr id="128" name="Group 127"/>
              <p:cNvGrpSpPr/>
              <p:nvPr/>
            </p:nvGrpSpPr>
            <p:grpSpPr>
              <a:xfrm>
                <a:off x="3431842" y="1497664"/>
                <a:ext cx="2337510" cy="1061189"/>
                <a:chOff x="5209043" y="2738236"/>
                <a:chExt cx="3229007" cy="1737360"/>
              </a:xfrm>
            </p:grpSpPr>
            <p:sp>
              <p:nvSpPr>
                <p:cNvPr id="130" name="Cube 12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TextBox 13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29" name="TextBox 128"/>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74" name="Group 73"/>
            <p:cNvGrpSpPr/>
            <p:nvPr/>
          </p:nvGrpSpPr>
          <p:grpSpPr>
            <a:xfrm>
              <a:off x="6213142" y="1444884"/>
              <a:ext cx="2337510" cy="1101656"/>
              <a:chOff x="6213142" y="1444884"/>
              <a:chExt cx="2337510" cy="1101656"/>
            </a:xfrm>
          </p:grpSpPr>
          <p:grpSp>
            <p:nvGrpSpPr>
              <p:cNvPr id="124" name="Group 123"/>
              <p:cNvGrpSpPr/>
              <p:nvPr/>
            </p:nvGrpSpPr>
            <p:grpSpPr>
              <a:xfrm>
                <a:off x="6213142" y="1485351"/>
                <a:ext cx="2337510" cy="1061189"/>
                <a:chOff x="5209043" y="2738236"/>
                <a:chExt cx="3229007" cy="1737360"/>
              </a:xfrm>
            </p:grpSpPr>
            <p:sp>
              <p:nvSpPr>
                <p:cNvPr id="126" name="Cube 12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TextBox 12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25" name="TextBox 124"/>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75" name="Group 74"/>
            <p:cNvGrpSpPr/>
            <p:nvPr/>
          </p:nvGrpSpPr>
          <p:grpSpPr>
            <a:xfrm>
              <a:off x="590606" y="2776070"/>
              <a:ext cx="2337510" cy="1105076"/>
              <a:chOff x="590606" y="2776070"/>
              <a:chExt cx="2337510" cy="1105076"/>
            </a:xfrm>
          </p:grpSpPr>
          <p:grpSp>
            <p:nvGrpSpPr>
              <p:cNvPr id="120" name="Group 119"/>
              <p:cNvGrpSpPr/>
              <p:nvPr/>
            </p:nvGrpSpPr>
            <p:grpSpPr>
              <a:xfrm>
                <a:off x="590606" y="2819957"/>
                <a:ext cx="2337510" cy="1061189"/>
                <a:chOff x="6113296" y="2222100"/>
                <a:chExt cx="3229007" cy="1737360"/>
              </a:xfrm>
            </p:grpSpPr>
            <p:sp>
              <p:nvSpPr>
                <p:cNvPr id="122" name="Cube 12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21" name="TextBox 120"/>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6" name="Group 75"/>
            <p:cNvGrpSpPr/>
            <p:nvPr/>
          </p:nvGrpSpPr>
          <p:grpSpPr>
            <a:xfrm>
              <a:off x="3336592" y="2771647"/>
              <a:ext cx="2337510" cy="1101656"/>
              <a:chOff x="3336592" y="2771647"/>
              <a:chExt cx="2337510" cy="1101656"/>
            </a:xfrm>
          </p:grpSpPr>
          <p:grpSp>
            <p:nvGrpSpPr>
              <p:cNvPr id="116" name="Group 115"/>
              <p:cNvGrpSpPr/>
              <p:nvPr/>
            </p:nvGrpSpPr>
            <p:grpSpPr>
              <a:xfrm>
                <a:off x="3336592" y="2812114"/>
                <a:ext cx="2337510" cy="1061189"/>
                <a:chOff x="5209043" y="2738236"/>
                <a:chExt cx="3229007" cy="1737360"/>
              </a:xfrm>
            </p:grpSpPr>
            <p:sp>
              <p:nvSpPr>
                <p:cNvPr id="118" name="Cube 11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TextBox 11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17" name="TextBox 116"/>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77" name="Group 76"/>
            <p:cNvGrpSpPr/>
            <p:nvPr/>
          </p:nvGrpSpPr>
          <p:grpSpPr>
            <a:xfrm>
              <a:off x="6117892" y="2759334"/>
              <a:ext cx="2337510" cy="1101656"/>
              <a:chOff x="6117892" y="2759334"/>
              <a:chExt cx="2337510" cy="1101656"/>
            </a:xfrm>
          </p:grpSpPr>
          <p:grpSp>
            <p:nvGrpSpPr>
              <p:cNvPr id="112" name="Group 111"/>
              <p:cNvGrpSpPr/>
              <p:nvPr/>
            </p:nvGrpSpPr>
            <p:grpSpPr>
              <a:xfrm>
                <a:off x="6117892" y="2799801"/>
                <a:ext cx="2337510" cy="1061189"/>
                <a:chOff x="5209043" y="2738236"/>
                <a:chExt cx="3229007" cy="1737360"/>
              </a:xfrm>
            </p:grpSpPr>
            <p:sp>
              <p:nvSpPr>
                <p:cNvPr id="114" name="Cube 11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TextBox 11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13" name="TextBox 112"/>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78" name="Group 77"/>
            <p:cNvGrpSpPr/>
            <p:nvPr/>
          </p:nvGrpSpPr>
          <p:grpSpPr>
            <a:xfrm>
              <a:off x="525030" y="4007128"/>
              <a:ext cx="2337510" cy="1105076"/>
              <a:chOff x="525030" y="4007128"/>
              <a:chExt cx="2337510" cy="1105076"/>
            </a:xfrm>
          </p:grpSpPr>
          <p:grpSp>
            <p:nvGrpSpPr>
              <p:cNvPr id="108" name="Group 107"/>
              <p:cNvGrpSpPr/>
              <p:nvPr/>
            </p:nvGrpSpPr>
            <p:grpSpPr>
              <a:xfrm>
                <a:off x="525030" y="4051015"/>
                <a:ext cx="2337510" cy="1061189"/>
                <a:chOff x="6113296" y="2222100"/>
                <a:chExt cx="3229007" cy="1737360"/>
              </a:xfrm>
            </p:grpSpPr>
            <p:sp>
              <p:nvSpPr>
                <p:cNvPr id="110" name="Cube 10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TextBox 110"/>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09" name="TextBox 108"/>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79" name="Group 78"/>
            <p:cNvGrpSpPr/>
            <p:nvPr/>
          </p:nvGrpSpPr>
          <p:grpSpPr>
            <a:xfrm>
              <a:off x="3271016" y="4002705"/>
              <a:ext cx="2337510" cy="1101656"/>
              <a:chOff x="3271016" y="4002705"/>
              <a:chExt cx="2337510" cy="1101656"/>
            </a:xfrm>
          </p:grpSpPr>
          <p:grpSp>
            <p:nvGrpSpPr>
              <p:cNvPr id="104" name="Group 103"/>
              <p:cNvGrpSpPr/>
              <p:nvPr/>
            </p:nvGrpSpPr>
            <p:grpSpPr>
              <a:xfrm>
                <a:off x="3271016" y="4043172"/>
                <a:ext cx="2337510" cy="1061189"/>
                <a:chOff x="5209043" y="2738236"/>
                <a:chExt cx="3229007" cy="1737360"/>
              </a:xfrm>
            </p:grpSpPr>
            <p:sp>
              <p:nvSpPr>
                <p:cNvPr id="106" name="Cube 10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TextBox 10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05" name="TextBox 104"/>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0" name="Group 79"/>
            <p:cNvGrpSpPr/>
            <p:nvPr/>
          </p:nvGrpSpPr>
          <p:grpSpPr>
            <a:xfrm>
              <a:off x="6052316" y="3990392"/>
              <a:ext cx="2337510" cy="1101656"/>
              <a:chOff x="6052316" y="3990392"/>
              <a:chExt cx="2337510" cy="1101656"/>
            </a:xfrm>
          </p:grpSpPr>
          <p:grpSp>
            <p:nvGrpSpPr>
              <p:cNvPr id="100" name="Group 99"/>
              <p:cNvGrpSpPr/>
              <p:nvPr/>
            </p:nvGrpSpPr>
            <p:grpSpPr>
              <a:xfrm>
                <a:off x="6052316" y="4030859"/>
                <a:ext cx="2337510" cy="1061189"/>
                <a:chOff x="5209043" y="2738236"/>
                <a:chExt cx="3229007" cy="1737360"/>
              </a:xfrm>
            </p:grpSpPr>
            <p:sp>
              <p:nvSpPr>
                <p:cNvPr id="102" name="Cube 10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TextBox 10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01" name="TextBox 100"/>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81" name="Group 80"/>
            <p:cNvGrpSpPr/>
            <p:nvPr/>
          </p:nvGrpSpPr>
          <p:grpSpPr>
            <a:xfrm>
              <a:off x="429780" y="5321578"/>
              <a:ext cx="2337510" cy="1105076"/>
              <a:chOff x="429780" y="5321578"/>
              <a:chExt cx="2337510" cy="1105076"/>
            </a:xfrm>
          </p:grpSpPr>
          <p:grpSp>
            <p:nvGrpSpPr>
              <p:cNvPr id="96" name="Group 95"/>
              <p:cNvGrpSpPr/>
              <p:nvPr/>
            </p:nvGrpSpPr>
            <p:grpSpPr>
              <a:xfrm>
                <a:off x="429780" y="5365465"/>
                <a:ext cx="2337510" cy="1061189"/>
                <a:chOff x="6113296" y="2222100"/>
                <a:chExt cx="3229007" cy="1737360"/>
              </a:xfrm>
            </p:grpSpPr>
            <p:sp>
              <p:nvSpPr>
                <p:cNvPr id="98" name="Cube 9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TextBox 9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97" name="TextBox 96"/>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82" name="Group 81"/>
            <p:cNvGrpSpPr/>
            <p:nvPr/>
          </p:nvGrpSpPr>
          <p:grpSpPr>
            <a:xfrm>
              <a:off x="3175766" y="5317155"/>
              <a:ext cx="2337510" cy="1101656"/>
              <a:chOff x="3175766" y="5317155"/>
              <a:chExt cx="2337510" cy="1101656"/>
            </a:xfrm>
          </p:grpSpPr>
          <p:grpSp>
            <p:nvGrpSpPr>
              <p:cNvPr id="92" name="Group 91"/>
              <p:cNvGrpSpPr/>
              <p:nvPr/>
            </p:nvGrpSpPr>
            <p:grpSpPr>
              <a:xfrm>
                <a:off x="3175766" y="5357622"/>
                <a:ext cx="2337510" cy="1061189"/>
                <a:chOff x="5209043" y="2738236"/>
                <a:chExt cx="3229007" cy="1737360"/>
              </a:xfrm>
            </p:grpSpPr>
            <p:sp>
              <p:nvSpPr>
                <p:cNvPr id="94" name="Cube 9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extBox 9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93" name="TextBox 92"/>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83" name="Group 82"/>
            <p:cNvGrpSpPr/>
            <p:nvPr/>
          </p:nvGrpSpPr>
          <p:grpSpPr>
            <a:xfrm>
              <a:off x="5957066" y="5304842"/>
              <a:ext cx="2337510" cy="1101656"/>
              <a:chOff x="5957066" y="5304842"/>
              <a:chExt cx="2337510" cy="1101656"/>
            </a:xfrm>
          </p:grpSpPr>
          <p:grpSp>
            <p:nvGrpSpPr>
              <p:cNvPr id="88" name="Group 87"/>
              <p:cNvGrpSpPr/>
              <p:nvPr/>
            </p:nvGrpSpPr>
            <p:grpSpPr>
              <a:xfrm>
                <a:off x="5957066" y="5345309"/>
                <a:ext cx="2337510" cy="1061189"/>
                <a:chOff x="5209043" y="2738236"/>
                <a:chExt cx="3229007" cy="1737360"/>
              </a:xfrm>
            </p:grpSpPr>
            <p:sp>
              <p:nvSpPr>
                <p:cNvPr id="90" name="Cube 8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89" name="TextBox 88"/>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84" name="Right Brace 83"/>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Right Brace 84"/>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Rectangle 85"/>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87" name="Rectangle 86"/>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136" name="Group 135"/>
          <p:cNvGrpSpPr/>
          <p:nvPr/>
        </p:nvGrpSpPr>
        <p:grpSpPr>
          <a:xfrm>
            <a:off x="2527741" y="2287118"/>
            <a:ext cx="7183352" cy="3726008"/>
            <a:chOff x="341397" y="1360342"/>
            <a:chExt cx="10212303" cy="5307158"/>
          </a:xfrm>
        </p:grpSpPr>
        <p:sp>
          <p:nvSpPr>
            <p:cNvPr id="137" name="Rectangle 136"/>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8" name="Group 137"/>
            <p:cNvGrpSpPr/>
            <p:nvPr/>
          </p:nvGrpSpPr>
          <p:grpSpPr>
            <a:xfrm>
              <a:off x="685856" y="1461620"/>
              <a:ext cx="2337510" cy="1105076"/>
              <a:chOff x="685856" y="1461620"/>
              <a:chExt cx="2337510" cy="1105076"/>
            </a:xfrm>
          </p:grpSpPr>
          <p:grpSp>
            <p:nvGrpSpPr>
              <p:cNvPr id="198" name="Group 197"/>
              <p:cNvGrpSpPr/>
              <p:nvPr/>
            </p:nvGrpSpPr>
            <p:grpSpPr>
              <a:xfrm>
                <a:off x="685856" y="1505507"/>
                <a:ext cx="2337510" cy="1061189"/>
                <a:chOff x="6113296" y="2222100"/>
                <a:chExt cx="3229007" cy="1737360"/>
              </a:xfrm>
            </p:grpSpPr>
            <p:sp>
              <p:nvSpPr>
                <p:cNvPr id="200" name="Cube 19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TextBox 200"/>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9" name="TextBox 198"/>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39" name="Group 138"/>
            <p:cNvGrpSpPr/>
            <p:nvPr/>
          </p:nvGrpSpPr>
          <p:grpSpPr>
            <a:xfrm>
              <a:off x="3431842" y="1457197"/>
              <a:ext cx="2337510" cy="1101656"/>
              <a:chOff x="3431842" y="1457197"/>
              <a:chExt cx="2337510" cy="1101656"/>
            </a:xfrm>
          </p:grpSpPr>
          <p:grpSp>
            <p:nvGrpSpPr>
              <p:cNvPr id="194" name="Group 193"/>
              <p:cNvGrpSpPr/>
              <p:nvPr/>
            </p:nvGrpSpPr>
            <p:grpSpPr>
              <a:xfrm>
                <a:off x="3431842" y="1497664"/>
                <a:ext cx="2337510" cy="1061189"/>
                <a:chOff x="5209043" y="2738236"/>
                <a:chExt cx="3229007" cy="1737360"/>
              </a:xfrm>
            </p:grpSpPr>
            <p:sp>
              <p:nvSpPr>
                <p:cNvPr id="196" name="Cube 19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TextBox 19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95" name="TextBox 194"/>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0" name="Group 139"/>
            <p:cNvGrpSpPr/>
            <p:nvPr/>
          </p:nvGrpSpPr>
          <p:grpSpPr>
            <a:xfrm>
              <a:off x="6213142" y="1444884"/>
              <a:ext cx="2337510" cy="1101656"/>
              <a:chOff x="6213142" y="1444884"/>
              <a:chExt cx="2337510" cy="1101656"/>
            </a:xfrm>
          </p:grpSpPr>
          <p:grpSp>
            <p:nvGrpSpPr>
              <p:cNvPr id="190" name="Group 189"/>
              <p:cNvGrpSpPr/>
              <p:nvPr/>
            </p:nvGrpSpPr>
            <p:grpSpPr>
              <a:xfrm>
                <a:off x="6213142" y="1485351"/>
                <a:ext cx="2337510" cy="1061189"/>
                <a:chOff x="5209043" y="2738236"/>
                <a:chExt cx="3229007" cy="1737360"/>
              </a:xfrm>
            </p:grpSpPr>
            <p:sp>
              <p:nvSpPr>
                <p:cNvPr id="192" name="Cube 19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TextBox 19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91" name="TextBox 190"/>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1" name="Group 140"/>
            <p:cNvGrpSpPr/>
            <p:nvPr/>
          </p:nvGrpSpPr>
          <p:grpSpPr>
            <a:xfrm>
              <a:off x="590606" y="2776070"/>
              <a:ext cx="2337510" cy="1105076"/>
              <a:chOff x="590606" y="2776070"/>
              <a:chExt cx="2337510" cy="1105076"/>
            </a:xfrm>
          </p:grpSpPr>
          <p:grpSp>
            <p:nvGrpSpPr>
              <p:cNvPr id="186" name="Group 185"/>
              <p:cNvGrpSpPr/>
              <p:nvPr/>
            </p:nvGrpSpPr>
            <p:grpSpPr>
              <a:xfrm>
                <a:off x="590606" y="2819957"/>
                <a:ext cx="2337510" cy="1061189"/>
                <a:chOff x="6113296" y="2222100"/>
                <a:chExt cx="3229007" cy="1737360"/>
              </a:xfrm>
            </p:grpSpPr>
            <p:sp>
              <p:nvSpPr>
                <p:cNvPr id="188" name="Cube 18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9" name="TextBox 188"/>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7" name="TextBox 186"/>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2" name="Group 141"/>
            <p:cNvGrpSpPr/>
            <p:nvPr/>
          </p:nvGrpSpPr>
          <p:grpSpPr>
            <a:xfrm>
              <a:off x="3336592" y="2771647"/>
              <a:ext cx="2337510" cy="1101656"/>
              <a:chOff x="3336592" y="2771647"/>
              <a:chExt cx="2337510" cy="1101656"/>
            </a:xfrm>
          </p:grpSpPr>
          <p:grpSp>
            <p:nvGrpSpPr>
              <p:cNvPr id="182" name="Group 181"/>
              <p:cNvGrpSpPr/>
              <p:nvPr/>
            </p:nvGrpSpPr>
            <p:grpSpPr>
              <a:xfrm>
                <a:off x="3336592" y="2812114"/>
                <a:ext cx="2337510" cy="1061189"/>
                <a:chOff x="5209043" y="2738236"/>
                <a:chExt cx="3229007" cy="1737360"/>
              </a:xfrm>
            </p:grpSpPr>
            <p:sp>
              <p:nvSpPr>
                <p:cNvPr id="184" name="Cube 18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TextBox 18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83" name="TextBox 182"/>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3" name="Group 142"/>
            <p:cNvGrpSpPr/>
            <p:nvPr/>
          </p:nvGrpSpPr>
          <p:grpSpPr>
            <a:xfrm>
              <a:off x="6117892" y="2759334"/>
              <a:ext cx="2337510" cy="1101656"/>
              <a:chOff x="6117892" y="2759334"/>
              <a:chExt cx="2337510" cy="1101656"/>
            </a:xfrm>
          </p:grpSpPr>
          <p:grpSp>
            <p:nvGrpSpPr>
              <p:cNvPr id="178" name="Group 177"/>
              <p:cNvGrpSpPr/>
              <p:nvPr/>
            </p:nvGrpSpPr>
            <p:grpSpPr>
              <a:xfrm>
                <a:off x="6117892" y="2799801"/>
                <a:ext cx="2337510" cy="1061189"/>
                <a:chOff x="5209043" y="2738236"/>
                <a:chExt cx="3229007" cy="1737360"/>
              </a:xfrm>
            </p:grpSpPr>
            <p:sp>
              <p:nvSpPr>
                <p:cNvPr id="180" name="Cube 17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1" name="TextBox 18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79" name="TextBox 178"/>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4" name="Group 143"/>
            <p:cNvGrpSpPr/>
            <p:nvPr/>
          </p:nvGrpSpPr>
          <p:grpSpPr>
            <a:xfrm>
              <a:off x="525030" y="4007128"/>
              <a:ext cx="2337510" cy="1105076"/>
              <a:chOff x="525030" y="4007128"/>
              <a:chExt cx="2337510" cy="1105076"/>
            </a:xfrm>
          </p:grpSpPr>
          <p:grpSp>
            <p:nvGrpSpPr>
              <p:cNvPr id="174" name="Group 173"/>
              <p:cNvGrpSpPr/>
              <p:nvPr/>
            </p:nvGrpSpPr>
            <p:grpSpPr>
              <a:xfrm>
                <a:off x="525030" y="4051015"/>
                <a:ext cx="2337510" cy="1061189"/>
                <a:chOff x="6113296" y="2222100"/>
                <a:chExt cx="3229007" cy="1737360"/>
              </a:xfrm>
            </p:grpSpPr>
            <p:sp>
              <p:nvSpPr>
                <p:cNvPr id="176" name="Cube 17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TextBox 176"/>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75" name="TextBox 174"/>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5" name="Group 144"/>
            <p:cNvGrpSpPr/>
            <p:nvPr/>
          </p:nvGrpSpPr>
          <p:grpSpPr>
            <a:xfrm>
              <a:off x="3271016" y="4002705"/>
              <a:ext cx="2337510" cy="1101656"/>
              <a:chOff x="3271016" y="4002705"/>
              <a:chExt cx="2337510" cy="1101656"/>
            </a:xfrm>
          </p:grpSpPr>
          <p:grpSp>
            <p:nvGrpSpPr>
              <p:cNvPr id="170" name="Group 169"/>
              <p:cNvGrpSpPr/>
              <p:nvPr/>
            </p:nvGrpSpPr>
            <p:grpSpPr>
              <a:xfrm>
                <a:off x="3271016" y="4043172"/>
                <a:ext cx="2337510" cy="1061189"/>
                <a:chOff x="5209043" y="2738236"/>
                <a:chExt cx="3229007" cy="1737360"/>
              </a:xfrm>
            </p:grpSpPr>
            <p:sp>
              <p:nvSpPr>
                <p:cNvPr id="172" name="Cube 17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TextBox 17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171" name="TextBox 170"/>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6" name="Group 145"/>
            <p:cNvGrpSpPr/>
            <p:nvPr/>
          </p:nvGrpSpPr>
          <p:grpSpPr>
            <a:xfrm>
              <a:off x="6052316" y="3990392"/>
              <a:ext cx="2337510" cy="1101656"/>
              <a:chOff x="6052316" y="3990392"/>
              <a:chExt cx="2337510" cy="1101656"/>
            </a:xfrm>
          </p:grpSpPr>
          <p:grpSp>
            <p:nvGrpSpPr>
              <p:cNvPr id="166" name="Group 165"/>
              <p:cNvGrpSpPr/>
              <p:nvPr/>
            </p:nvGrpSpPr>
            <p:grpSpPr>
              <a:xfrm>
                <a:off x="6052316" y="4030859"/>
                <a:ext cx="2337510" cy="1061189"/>
                <a:chOff x="5209043" y="2738236"/>
                <a:chExt cx="3229007" cy="1737360"/>
              </a:xfrm>
            </p:grpSpPr>
            <p:sp>
              <p:nvSpPr>
                <p:cNvPr id="168" name="Cube 16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TextBox 16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7" name="TextBox 166"/>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147" name="Group 146"/>
            <p:cNvGrpSpPr/>
            <p:nvPr/>
          </p:nvGrpSpPr>
          <p:grpSpPr>
            <a:xfrm>
              <a:off x="429780" y="5321578"/>
              <a:ext cx="2337510" cy="1105076"/>
              <a:chOff x="429780" y="5321578"/>
              <a:chExt cx="2337510" cy="1105076"/>
            </a:xfrm>
          </p:grpSpPr>
          <p:grpSp>
            <p:nvGrpSpPr>
              <p:cNvPr id="162" name="Group 161"/>
              <p:cNvGrpSpPr/>
              <p:nvPr/>
            </p:nvGrpSpPr>
            <p:grpSpPr>
              <a:xfrm>
                <a:off x="429780" y="5365465"/>
                <a:ext cx="2337510" cy="1061189"/>
                <a:chOff x="6113296" y="2222100"/>
                <a:chExt cx="3229007" cy="1737360"/>
              </a:xfrm>
            </p:grpSpPr>
            <p:sp>
              <p:nvSpPr>
                <p:cNvPr id="164" name="Cube 16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TextBox 16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63" name="TextBox 162"/>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148" name="Group 147"/>
            <p:cNvGrpSpPr/>
            <p:nvPr/>
          </p:nvGrpSpPr>
          <p:grpSpPr>
            <a:xfrm>
              <a:off x="3175766" y="5317155"/>
              <a:ext cx="2337510" cy="1101656"/>
              <a:chOff x="3175766" y="5317155"/>
              <a:chExt cx="2337510" cy="1101656"/>
            </a:xfrm>
          </p:grpSpPr>
          <p:grpSp>
            <p:nvGrpSpPr>
              <p:cNvPr id="158" name="Group 157"/>
              <p:cNvGrpSpPr/>
              <p:nvPr/>
            </p:nvGrpSpPr>
            <p:grpSpPr>
              <a:xfrm>
                <a:off x="3175766" y="5357622"/>
                <a:ext cx="2337510" cy="1061189"/>
                <a:chOff x="5209043" y="2738236"/>
                <a:chExt cx="3229007" cy="1737360"/>
              </a:xfrm>
            </p:grpSpPr>
            <p:sp>
              <p:nvSpPr>
                <p:cNvPr id="160" name="Cube 15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TextBox 16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59" name="TextBox 158"/>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149" name="Group 148"/>
            <p:cNvGrpSpPr/>
            <p:nvPr/>
          </p:nvGrpSpPr>
          <p:grpSpPr>
            <a:xfrm>
              <a:off x="5957066" y="5304842"/>
              <a:ext cx="2337510" cy="1101656"/>
              <a:chOff x="5957066" y="5304842"/>
              <a:chExt cx="2337510" cy="1101656"/>
            </a:xfrm>
          </p:grpSpPr>
          <p:grpSp>
            <p:nvGrpSpPr>
              <p:cNvPr id="154" name="Group 153"/>
              <p:cNvGrpSpPr/>
              <p:nvPr/>
            </p:nvGrpSpPr>
            <p:grpSpPr>
              <a:xfrm>
                <a:off x="5957066" y="5345309"/>
                <a:ext cx="2337510" cy="1061189"/>
                <a:chOff x="5209043" y="2738236"/>
                <a:chExt cx="3229007" cy="1737360"/>
              </a:xfrm>
            </p:grpSpPr>
            <p:sp>
              <p:nvSpPr>
                <p:cNvPr id="156" name="Cube 15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155" name="TextBox 154"/>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150" name="Right Brace 149"/>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1" name="Right Brace 150"/>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2" name="Rectangle 151"/>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153" name="Rectangle 152"/>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grpSp>
        <p:nvGrpSpPr>
          <p:cNvPr id="202" name="Group 201"/>
          <p:cNvGrpSpPr/>
          <p:nvPr/>
        </p:nvGrpSpPr>
        <p:grpSpPr>
          <a:xfrm>
            <a:off x="3354266" y="2517478"/>
            <a:ext cx="7183352" cy="3726008"/>
            <a:chOff x="341397" y="1360342"/>
            <a:chExt cx="10212303" cy="5307158"/>
          </a:xfrm>
        </p:grpSpPr>
        <p:sp>
          <p:nvSpPr>
            <p:cNvPr id="203" name="Rectangle 202"/>
            <p:cNvSpPr/>
            <p:nvPr/>
          </p:nvSpPr>
          <p:spPr>
            <a:xfrm>
              <a:off x="341397" y="1360342"/>
              <a:ext cx="8955003" cy="53071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4" name="Group 203"/>
            <p:cNvGrpSpPr/>
            <p:nvPr/>
          </p:nvGrpSpPr>
          <p:grpSpPr>
            <a:xfrm>
              <a:off x="685856" y="1461620"/>
              <a:ext cx="2337510" cy="1105076"/>
              <a:chOff x="685856" y="1461620"/>
              <a:chExt cx="2337510" cy="1105076"/>
            </a:xfrm>
          </p:grpSpPr>
          <p:grpSp>
            <p:nvGrpSpPr>
              <p:cNvPr id="264" name="Group 263"/>
              <p:cNvGrpSpPr/>
              <p:nvPr/>
            </p:nvGrpSpPr>
            <p:grpSpPr>
              <a:xfrm>
                <a:off x="685856" y="1505507"/>
                <a:ext cx="2337510" cy="1061189"/>
                <a:chOff x="6113296" y="2222100"/>
                <a:chExt cx="3229007" cy="1737360"/>
              </a:xfrm>
            </p:grpSpPr>
            <p:sp>
              <p:nvSpPr>
                <p:cNvPr id="266" name="Cube 26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TextBox 266"/>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65" name="TextBox 264"/>
              <p:cNvSpPr txBox="1"/>
              <p:nvPr/>
            </p:nvSpPr>
            <p:spPr>
              <a:xfrm>
                <a:off x="1427865" y="146162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05" name="Group 204"/>
            <p:cNvGrpSpPr/>
            <p:nvPr/>
          </p:nvGrpSpPr>
          <p:grpSpPr>
            <a:xfrm>
              <a:off x="3431842" y="1457197"/>
              <a:ext cx="2337510" cy="1101656"/>
              <a:chOff x="3431842" y="1457197"/>
              <a:chExt cx="2337510" cy="1101656"/>
            </a:xfrm>
          </p:grpSpPr>
          <p:grpSp>
            <p:nvGrpSpPr>
              <p:cNvPr id="260" name="Group 259"/>
              <p:cNvGrpSpPr/>
              <p:nvPr/>
            </p:nvGrpSpPr>
            <p:grpSpPr>
              <a:xfrm>
                <a:off x="3431842" y="1497664"/>
                <a:ext cx="2337510" cy="1061189"/>
                <a:chOff x="5209043" y="2738236"/>
                <a:chExt cx="3229007" cy="1737360"/>
              </a:xfrm>
            </p:grpSpPr>
            <p:sp>
              <p:nvSpPr>
                <p:cNvPr id="262" name="Cube 26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TextBox 26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61" name="TextBox 260"/>
              <p:cNvSpPr txBox="1"/>
              <p:nvPr/>
            </p:nvSpPr>
            <p:spPr>
              <a:xfrm>
                <a:off x="4141767" y="145719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06" name="Group 205"/>
            <p:cNvGrpSpPr/>
            <p:nvPr/>
          </p:nvGrpSpPr>
          <p:grpSpPr>
            <a:xfrm>
              <a:off x="6213142" y="1444884"/>
              <a:ext cx="2337510" cy="1101656"/>
              <a:chOff x="6213142" y="1444884"/>
              <a:chExt cx="2337510" cy="1101656"/>
            </a:xfrm>
          </p:grpSpPr>
          <p:grpSp>
            <p:nvGrpSpPr>
              <p:cNvPr id="256" name="Group 255"/>
              <p:cNvGrpSpPr/>
              <p:nvPr/>
            </p:nvGrpSpPr>
            <p:grpSpPr>
              <a:xfrm>
                <a:off x="6213142" y="1485351"/>
                <a:ext cx="2337510" cy="1061189"/>
                <a:chOff x="5209043" y="2738236"/>
                <a:chExt cx="3229007" cy="1737360"/>
              </a:xfrm>
            </p:grpSpPr>
            <p:sp>
              <p:nvSpPr>
                <p:cNvPr id="258" name="Cube 25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TextBox 25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7" name="TextBox 256"/>
              <p:cNvSpPr txBox="1"/>
              <p:nvPr/>
            </p:nvSpPr>
            <p:spPr>
              <a:xfrm>
                <a:off x="6923067" y="144488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07" name="Group 206"/>
            <p:cNvGrpSpPr/>
            <p:nvPr/>
          </p:nvGrpSpPr>
          <p:grpSpPr>
            <a:xfrm>
              <a:off x="590606" y="2776070"/>
              <a:ext cx="2337510" cy="1105076"/>
              <a:chOff x="590606" y="2776070"/>
              <a:chExt cx="2337510" cy="1105076"/>
            </a:xfrm>
          </p:grpSpPr>
          <p:grpSp>
            <p:nvGrpSpPr>
              <p:cNvPr id="252" name="Group 251"/>
              <p:cNvGrpSpPr/>
              <p:nvPr/>
            </p:nvGrpSpPr>
            <p:grpSpPr>
              <a:xfrm>
                <a:off x="590606" y="2819957"/>
                <a:ext cx="2337510" cy="1061189"/>
                <a:chOff x="6113296" y="2222100"/>
                <a:chExt cx="3229007" cy="1737360"/>
              </a:xfrm>
            </p:grpSpPr>
            <p:sp>
              <p:nvSpPr>
                <p:cNvPr id="254" name="Cube 25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TextBox 254"/>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53" name="TextBox 252"/>
              <p:cNvSpPr txBox="1"/>
              <p:nvPr/>
            </p:nvSpPr>
            <p:spPr>
              <a:xfrm>
                <a:off x="1332615" y="2776070"/>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08" name="Group 207"/>
            <p:cNvGrpSpPr/>
            <p:nvPr/>
          </p:nvGrpSpPr>
          <p:grpSpPr>
            <a:xfrm>
              <a:off x="3336592" y="2771647"/>
              <a:ext cx="2337510" cy="1101656"/>
              <a:chOff x="3336592" y="2771647"/>
              <a:chExt cx="2337510" cy="1101656"/>
            </a:xfrm>
          </p:grpSpPr>
          <p:grpSp>
            <p:nvGrpSpPr>
              <p:cNvPr id="248" name="Group 247"/>
              <p:cNvGrpSpPr/>
              <p:nvPr/>
            </p:nvGrpSpPr>
            <p:grpSpPr>
              <a:xfrm>
                <a:off x="3336592" y="2812114"/>
                <a:ext cx="2337510" cy="1061189"/>
                <a:chOff x="5209043" y="2738236"/>
                <a:chExt cx="3229007" cy="1737360"/>
              </a:xfrm>
            </p:grpSpPr>
            <p:sp>
              <p:nvSpPr>
                <p:cNvPr id="250" name="Cube 249"/>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TextBox 250"/>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9" name="TextBox 248"/>
              <p:cNvSpPr txBox="1"/>
              <p:nvPr/>
            </p:nvSpPr>
            <p:spPr>
              <a:xfrm>
                <a:off x="4046517" y="2771647"/>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09" name="Group 208"/>
            <p:cNvGrpSpPr/>
            <p:nvPr/>
          </p:nvGrpSpPr>
          <p:grpSpPr>
            <a:xfrm>
              <a:off x="6117892" y="2759334"/>
              <a:ext cx="2337510" cy="1101656"/>
              <a:chOff x="6117892" y="2759334"/>
              <a:chExt cx="2337510" cy="1101656"/>
            </a:xfrm>
          </p:grpSpPr>
          <p:grpSp>
            <p:nvGrpSpPr>
              <p:cNvPr id="244" name="Group 243"/>
              <p:cNvGrpSpPr/>
              <p:nvPr/>
            </p:nvGrpSpPr>
            <p:grpSpPr>
              <a:xfrm>
                <a:off x="6117892" y="2799801"/>
                <a:ext cx="2337510" cy="1061189"/>
                <a:chOff x="5209043" y="2738236"/>
                <a:chExt cx="3229007" cy="1737360"/>
              </a:xfrm>
            </p:grpSpPr>
            <p:sp>
              <p:nvSpPr>
                <p:cNvPr id="246" name="Cube 24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TextBox 24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5" name="TextBox 244"/>
              <p:cNvSpPr txBox="1"/>
              <p:nvPr/>
            </p:nvSpPr>
            <p:spPr>
              <a:xfrm>
                <a:off x="6827817" y="2759334"/>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0" name="Group 209"/>
            <p:cNvGrpSpPr/>
            <p:nvPr/>
          </p:nvGrpSpPr>
          <p:grpSpPr>
            <a:xfrm>
              <a:off x="525030" y="4007128"/>
              <a:ext cx="2337510" cy="1105076"/>
              <a:chOff x="525030" y="4007128"/>
              <a:chExt cx="2337510" cy="1105076"/>
            </a:xfrm>
          </p:grpSpPr>
          <p:grpSp>
            <p:nvGrpSpPr>
              <p:cNvPr id="240" name="Group 239"/>
              <p:cNvGrpSpPr/>
              <p:nvPr/>
            </p:nvGrpSpPr>
            <p:grpSpPr>
              <a:xfrm>
                <a:off x="525030" y="4051015"/>
                <a:ext cx="2337510" cy="1061189"/>
                <a:chOff x="6113296" y="2222100"/>
                <a:chExt cx="3229007" cy="1737360"/>
              </a:xfrm>
            </p:grpSpPr>
            <p:sp>
              <p:nvSpPr>
                <p:cNvPr id="242" name="Cube 24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TextBox 242"/>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41" name="TextBox 240"/>
              <p:cNvSpPr txBox="1"/>
              <p:nvPr/>
            </p:nvSpPr>
            <p:spPr>
              <a:xfrm>
                <a:off x="1267039" y="400712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1" name="Group 210"/>
            <p:cNvGrpSpPr/>
            <p:nvPr/>
          </p:nvGrpSpPr>
          <p:grpSpPr>
            <a:xfrm>
              <a:off x="3271016" y="4002705"/>
              <a:ext cx="2337510" cy="1101656"/>
              <a:chOff x="3271016" y="4002705"/>
              <a:chExt cx="2337510" cy="1101656"/>
            </a:xfrm>
          </p:grpSpPr>
          <p:grpSp>
            <p:nvGrpSpPr>
              <p:cNvPr id="236" name="Group 235"/>
              <p:cNvGrpSpPr/>
              <p:nvPr/>
            </p:nvGrpSpPr>
            <p:grpSpPr>
              <a:xfrm>
                <a:off x="3271016" y="4043172"/>
                <a:ext cx="2337510" cy="1061189"/>
                <a:chOff x="5209043" y="2738236"/>
                <a:chExt cx="3229007" cy="1737360"/>
              </a:xfrm>
            </p:grpSpPr>
            <p:sp>
              <p:nvSpPr>
                <p:cNvPr id="238" name="Cube 237"/>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TextBox 238"/>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4166</a:t>
                  </a:r>
                  <a:endParaRPr lang="en-US" sz="1200" dirty="0"/>
                </a:p>
              </p:txBody>
            </p:sp>
          </p:grpSp>
          <p:sp>
            <p:nvSpPr>
              <p:cNvPr id="237" name="TextBox 236"/>
              <p:cNvSpPr txBox="1"/>
              <p:nvPr/>
            </p:nvSpPr>
            <p:spPr>
              <a:xfrm>
                <a:off x="3980941" y="400270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2" name="Group 211"/>
            <p:cNvGrpSpPr/>
            <p:nvPr/>
          </p:nvGrpSpPr>
          <p:grpSpPr>
            <a:xfrm>
              <a:off x="6052316" y="3990392"/>
              <a:ext cx="2337510" cy="1101656"/>
              <a:chOff x="6052316" y="3990392"/>
              <a:chExt cx="2337510" cy="1101656"/>
            </a:xfrm>
          </p:grpSpPr>
          <p:grpSp>
            <p:nvGrpSpPr>
              <p:cNvPr id="232" name="Group 231"/>
              <p:cNvGrpSpPr/>
              <p:nvPr/>
            </p:nvGrpSpPr>
            <p:grpSpPr>
              <a:xfrm>
                <a:off x="6052316" y="4030859"/>
                <a:ext cx="2337510" cy="1061189"/>
                <a:chOff x="5209043" y="2738236"/>
                <a:chExt cx="3229007" cy="1737360"/>
              </a:xfrm>
            </p:grpSpPr>
            <p:sp>
              <p:nvSpPr>
                <p:cNvPr id="234" name="Cube 23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TextBox 234"/>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33" name="TextBox 232"/>
              <p:cNvSpPr txBox="1"/>
              <p:nvPr/>
            </p:nvSpPr>
            <p:spPr>
              <a:xfrm>
                <a:off x="6762241" y="399039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grpSp>
          <p:nvGrpSpPr>
            <p:cNvPr id="213" name="Group 212"/>
            <p:cNvGrpSpPr/>
            <p:nvPr/>
          </p:nvGrpSpPr>
          <p:grpSpPr>
            <a:xfrm>
              <a:off x="429780" y="5321578"/>
              <a:ext cx="2337510" cy="1105076"/>
              <a:chOff x="429780" y="5321578"/>
              <a:chExt cx="2337510" cy="1105076"/>
            </a:xfrm>
          </p:grpSpPr>
          <p:grpSp>
            <p:nvGrpSpPr>
              <p:cNvPr id="228" name="Group 227"/>
              <p:cNvGrpSpPr/>
              <p:nvPr/>
            </p:nvGrpSpPr>
            <p:grpSpPr>
              <a:xfrm>
                <a:off x="429780" y="5365465"/>
                <a:ext cx="2337510" cy="1061189"/>
                <a:chOff x="6113296" y="2222100"/>
                <a:chExt cx="3229007" cy="1737360"/>
              </a:xfrm>
            </p:grpSpPr>
            <p:sp>
              <p:nvSpPr>
                <p:cNvPr id="230" name="Cube 22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TextBox 230"/>
                <p:cNvSpPr txBox="1"/>
                <p:nvPr/>
              </p:nvSpPr>
              <p:spPr>
                <a:xfrm>
                  <a:off x="7093977" y="304353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9" name="TextBox 228"/>
              <p:cNvSpPr txBox="1"/>
              <p:nvPr/>
            </p:nvSpPr>
            <p:spPr>
              <a:xfrm>
                <a:off x="1171789" y="5321578"/>
                <a:ext cx="1080259" cy="369332"/>
              </a:xfrm>
              <a:prstGeom prst="rect">
                <a:avLst/>
              </a:prstGeom>
              <a:noFill/>
            </p:spPr>
            <p:txBody>
              <a:bodyPr wrap="square" rtlCol="0">
                <a:spAutoFit/>
              </a:bodyPr>
              <a:lstStyle/>
              <a:p>
                <a:r>
                  <a:rPr lang="en-US" dirty="0" err="1" smtClean="0"/>
                  <a:t>Tx</a:t>
                </a:r>
                <a:r>
                  <a:rPr lang="en-US" dirty="0" smtClean="0"/>
                  <a:t> A</a:t>
                </a:r>
                <a:endParaRPr lang="en-US" dirty="0"/>
              </a:p>
            </p:txBody>
          </p:sp>
        </p:grpSp>
        <p:grpSp>
          <p:nvGrpSpPr>
            <p:cNvPr id="214" name="Group 213"/>
            <p:cNvGrpSpPr/>
            <p:nvPr/>
          </p:nvGrpSpPr>
          <p:grpSpPr>
            <a:xfrm>
              <a:off x="3175766" y="5317155"/>
              <a:ext cx="2337510" cy="1101656"/>
              <a:chOff x="3175766" y="5317155"/>
              <a:chExt cx="2337510" cy="1101656"/>
            </a:xfrm>
          </p:grpSpPr>
          <p:grpSp>
            <p:nvGrpSpPr>
              <p:cNvPr id="224" name="Group 223"/>
              <p:cNvGrpSpPr/>
              <p:nvPr/>
            </p:nvGrpSpPr>
            <p:grpSpPr>
              <a:xfrm>
                <a:off x="3175766" y="5357622"/>
                <a:ext cx="2337510" cy="1061189"/>
                <a:chOff x="5209043" y="2738236"/>
                <a:chExt cx="3229007" cy="1737360"/>
              </a:xfrm>
            </p:grpSpPr>
            <p:sp>
              <p:nvSpPr>
                <p:cNvPr id="226" name="Cube 225"/>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TextBox 226"/>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5" name="TextBox 224"/>
              <p:cNvSpPr txBox="1"/>
              <p:nvPr/>
            </p:nvSpPr>
            <p:spPr>
              <a:xfrm>
                <a:off x="3885691" y="5317155"/>
                <a:ext cx="1080259" cy="369332"/>
              </a:xfrm>
              <a:prstGeom prst="rect">
                <a:avLst/>
              </a:prstGeom>
              <a:noFill/>
            </p:spPr>
            <p:txBody>
              <a:bodyPr wrap="square" rtlCol="0">
                <a:spAutoFit/>
              </a:bodyPr>
              <a:lstStyle/>
              <a:p>
                <a:r>
                  <a:rPr lang="en-US" dirty="0" err="1" smtClean="0"/>
                  <a:t>Tx</a:t>
                </a:r>
                <a:r>
                  <a:rPr lang="en-US" dirty="0" smtClean="0"/>
                  <a:t> B</a:t>
                </a:r>
                <a:endParaRPr lang="en-US" dirty="0"/>
              </a:p>
            </p:txBody>
          </p:sp>
        </p:grpSp>
        <p:grpSp>
          <p:nvGrpSpPr>
            <p:cNvPr id="215" name="Group 214"/>
            <p:cNvGrpSpPr/>
            <p:nvPr/>
          </p:nvGrpSpPr>
          <p:grpSpPr>
            <a:xfrm>
              <a:off x="5957066" y="5304842"/>
              <a:ext cx="2337510" cy="1101656"/>
              <a:chOff x="5957066" y="5304842"/>
              <a:chExt cx="2337510" cy="1101656"/>
            </a:xfrm>
          </p:grpSpPr>
          <p:grpSp>
            <p:nvGrpSpPr>
              <p:cNvPr id="220" name="Group 219"/>
              <p:cNvGrpSpPr/>
              <p:nvPr/>
            </p:nvGrpSpPr>
            <p:grpSpPr>
              <a:xfrm>
                <a:off x="5957066" y="5345309"/>
                <a:ext cx="2337510" cy="1061189"/>
                <a:chOff x="5209043" y="2738236"/>
                <a:chExt cx="3229007" cy="1737360"/>
              </a:xfrm>
            </p:grpSpPr>
            <p:sp>
              <p:nvSpPr>
                <p:cNvPr id="222" name="Cube 221"/>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TextBox 222"/>
                <p:cNvSpPr txBox="1"/>
                <p:nvPr/>
              </p:nvSpPr>
              <p:spPr>
                <a:xfrm>
                  <a:off x="6189724" y="3595348"/>
                  <a:ext cx="991310" cy="453498"/>
                </a:xfrm>
                <a:prstGeom prst="rect">
                  <a:avLst/>
                </a:prstGeom>
                <a:solidFill>
                  <a:schemeClr val="bg1"/>
                </a:solidFill>
                <a:ln w="6350">
                  <a:solidFill>
                    <a:schemeClr val="tx1"/>
                  </a:solidFill>
                </a:ln>
              </p:spPr>
              <p:txBody>
                <a:bodyPr wrap="square" rtlCol="0">
                  <a:spAutoFit/>
                </a:bodyPr>
                <a:lstStyle/>
                <a:p>
                  <a:pPr algn="ctr"/>
                  <a:r>
                    <a:rPr lang="en-US" sz="1200" dirty="0" smtClean="0"/>
                    <a:t>Kit ####</a:t>
                  </a:r>
                  <a:endParaRPr lang="en-US" sz="1200" dirty="0"/>
                </a:p>
              </p:txBody>
            </p:sp>
          </p:grpSp>
          <p:sp>
            <p:nvSpPr>
              <p:cNvPr id="221" name="TextBox 220"/>
              <p:cNvSpPr txBox="1"/>
              <p:nvPr/>
            </p:nvSpPr>
            <p:spPr>
              <a:xfrm>
                <a:off x="6666991" y="5304842"/>
                <a:ext cx="1080259" cy="369332"/>
              </a:xfrm>
              <a:prstGeom prst="rect">
                <a:avLst/>
              </a:prstGeom>
              <a:noFill/>
            </p:spPr>
            <p:txBody>
              <a:bodyPr wrap="square" rtlCol="0">
                <a:spAutoFit/>
              </a:bodyPr>
              <a:lstStyle/>
              <a:p>
                <a:r>
                  <a:rPr lang="en-US" dirty="0" err="1" smtClean="0"/>
                  <a:t>Tx</a:t>
                </a:r>
                <a:r>
                  <a:rPr lang="en-US" dirty="0" smtClean="0"/>
                  <a:t> C</a:t>
                </a:r>
                <a:endParaRPr lang="en-US" dirty="0"/>
              </a:p>
            </p:txBody>
          </p:sp>
        </p:grpSp>
        <p:sp>
          <p:nvSpPr>
            <p:cNvPr id="216" name="Right Brace 215"/>
            <p:cNvSpPr/>
            <p:nvPr/>
          </p:nvSpPr>
          <p:spPr>
            <a:xfrm>
              <a:off x="8398252" y="1461620"/>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7" name="Right Brace 216"/>
            <p:cNvSpPr/>
            <p:nvPr/>
          </p:nvSpPr>
          <p:spPr>
            <a:xfrm>
              <a:off x="8226802" y="4156802"/>
              <a:ext cx="1221998" cy="2151022"/>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8" name="Rectangle 217"/>
            <p:cNvSpPr/>
            <p:nvPr/>
          </p:nvSpPr>
          <p:spPr>
            <a:xfrm>
              <a:off x="9677400" y="2211213"/>
              <a:ext cx="876300" cy="927840"/>
            </a:xfrm>
            <a:prstGeom prst="rect">
              <a:avLst/>
            </a:prstGeom>
          </p:spPr>
          <p:txBody>
            <a:bodyPr wrap="square">
              <a:spAutoFit/>
            </a:bodyPr>
            <a:lstStyle/>
            <a:p>
              <a:pPr lvl="4" indent="-1828800">
                <a:spcBef>
                  <a:spcPts val="1200"/>
                </a:spcBef>
                <a:buClr>
                  <a:srgbClr val="FF0000"/>
                </a:buClr>
                <a:tabLst>
                  <a:tab pos="914400" algn="l"/>
                </a:tabLst>
              </a:pPr>
              <a:r>
                <a:rPr lang="en-US" sz="3200" i="1" dirty="0"/>
                <a:t>L</a:t>
              </a:r>
            </a:p>
          </p:txBody>
        </p:sp>
        <p:sp>
          <p:nvSpPr>
            <p:cNvPr id="219" name="Rectangle 218"/>
            <p:cNvSpPr/>
            <p:nvPr/>
          </p:nvSpPr>
          <p:spPr>
            <a:xfrm>
              <a:off x="9563100" y="4902996"/>
              <a:ext cx="990600" cy="927840"/>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H</a:t>
              </a:r>
              <a:endParaRPr lang="en-US" sz="3200" dirty="0"/>
            </a:p>
          </p:txBody>
        </p:sp>
      </p:grpSp>
      <p:sp>
        <p:nvSpPr>
          <p:cNvPr id="268" name="Rectangle 267"/>
          <p:cNvSpPr/>
          <p:nvPr/>
        </p:nvSpPr>
        <p:spPr>
          <a:xfrm>
            <a:off x="9921227" y="4895918"/>
            <a:ext cx="2039179" cy="1569660"/>
          </a:xfrm>
          <a:prstGeom prst="rect">
            <a:avLst/>
          </a:prstGeom>
        </p:spPr>
        <p:txBody>
          <a:bodyPr wrap="square">
            <a:spAutoFit/>
          </a:bodyPr>
          <a:lstStyle/>
          <a:p>
            <a:pPr lvl="4" indent="-1828800">
              <a:spcBef>
                <a:spcPts val="1200"/>
              </a:spcBef>
              <a:buClr>
                <a:srgbClr val="FF0000"/>
              </a:buClr>
              <a:tabLst>
                <a:tab pos="914400" algn="l"/>
              </a:tabLst>
            </a:pPr>
            <a:r>
              <a:rPr lang="en-US" sz="9600" dirty="0" smtClean="0"/>
              <a:t>…</a:t>
            </a:r>
            <a:endParaRPr lang="en-US" sz="9600" dirty="0"/>
          </a:p>
        </p:txBody>
      </p:sp>
      <p:sp>
        <p:nvSpPr>
          <p:cNvPr id="270" name="TextBox 269"/>
          <p:cNvSpPr txBox="1"/>
          <p:nvPr/>
        </p:nvSpPr>
        <p:spPr>
          <a:xfrm>
            <a:off x="2232141" y="2600293"/>
            <a:ext cx="4692190" cy="1569660"/>
          </a:xfrm>
          <a:prstGeom prst="rect">
            <a:avLst/>
          </a:prstGeom>
          <a:solidFill>
            <a:schemeClr val="bg1"/>
          </a:solidFill>
          <a:ln>
            <a:solidFill>
              <a:schemeClr val="tx1"/>
            </a:solidFill>
          </a:ln>
        </p:spPr>
        <p:txBody>
          <a:bodyPr wrap="square" rtlCol="0">
            <a:spAutoFit/>
          </a:bodyPr>
          <a:lstStyle/>
          <a:p>
            <a:r>
              <a:rPr lang="en-US" sz="4800" dirty="0" smtClean="0"/>
              <a:t>Expiration Date:</a:t>
            </a:r>
          </a:p>
          <a:p>
            <a:r>
              <a:rPr lang="en-US" sz="4800" dirty="0" smtClean="0"/>
              <a:t>2 years</a:t>
            </a:r>
            <a:endParaRPr lang="en-US" sz="4800" dirty="0"/>
          </a:p>
        </p:txBody>
      </p:sp>
      <p:sp>
        <p:nvSpPr>
          <p:cNvPr id="271" name="TextBox 270"/>
          <p:cNvSpPr txBox="1"/>
          <p:nvPr/>
        </p:nvSpPr>
        <p:spPr>
          <a:xfrm>
            <a:off x="2384541" y="2821887"/>
            <a:ext cx="4692190" cy="1569660"/>
          </a:xfrm>
          <a:prstGeom prst="rect">
            <a:avLst/>
          </a:prstGeom>
          <a:solidFill>
            <a:schemeClr val="bg1"/>
          </a:solidFill>
          <a:ln>
            <a:solidFill>
              <a:schemeClr val="tx1"/>
            </a:solidFill>
          </a:ln>
        </p:spPr>
        <p:txBody>
          <a:bodyPr wrap="square" rtlCol="0">
            <a:spAutoFit/>
          </a:bodyPr>
          <a:lstStyle/>
          <a:p>
            <a:r>
              <a:rPr lang="en-US" sz="4800" dirty="0" smtClean="0"/>
              <a:t>Expiration Date:</a:t>
            </a:r>
          </a:p>
          <a:p>
            <a:r>
              <a:rPr lang="en-US" sz="4800" dirty="0"/>
              <a:t>1</a:t>
            </a:r>
            <a:r>
              <a:rPr lang="en-US" sz="4800" dirty="0" smtClean="0"/>
              <a:t> year</a:t>
            </a:r>
            <a:endParaRPr lang="en-US" sz="4800" dirty="0"/>
          </a:p>
        </p:txBody>
      </p:sp>
      <p:sp>
        <p:nvSpPr>
          <p:cNvPr id="272" name="TextBox 271"/>
          <p:cNvSpPr txBox="1"/>
          <p:nvPr/>
        </p:nvSpPr>
        <p:spPr>
          <a:xfrm>
            <a:off x="2536941" y="2974287"/>
            <a:ext cx="4692190" cy="1569660"/>
          </a:xfrm>
          <a:prstGeom prst="rect">
            <a:avLst/>
          </a:prstGeom>
          <a:solidFill>
            <a:schemeClr val="bg1"/>
          </a:solidFill>
          <a:ln>
            <a:solidFill>
              <a:schemeClr val="tx1"/>
            </a:solidFill>
          </a:ln>
        </p:spPr>
        <p:txBody>
          <a:bodyPr wrap="square" rtlCol="0">
            <a:spAutoFit/>
          </a:bodyPr>
          <a:lstStyle/>
          <a:p>
            <a:r>
              <a:rPr lang="en-US" sz="4800" dirty="0" smtClean="0"/>
              <a:t>Expiration Date:</a:t>
            </a:r>
          </a:p>
          <a:p>
            <a:r>
              <a:rPr lang="en-US" sz="4800" dirty="0" smtClean="0"/>
              <a:t>6 months</a:t>
            </a:r>
            <a:endParaRPr lang="en-US" sz="4800" dirty="0"/>
          </a:p>
        </p:txBody>
      </p:sp>
      <p:sp>
        <p:nvSpPr>
          <p:cNvPr id="273" name="TextBox 272"/>
          <p:cNvSpPr txBox="1"/>
          <p:nvPr/>
        </p:nvSpPr>
        <p:spPr>
          <a:xfrm>
            <a:off x="2689341" y="3126687"/>
            <a:ext cx="4692190" cy="1569660"/>
          </a:xfrm>
          <a:prstGeom prst="rect">
            <a:avLst/>
          </a:prstGeom>
          <a:solidFill>
            <a:schemeClr val="bg1"/>
          </a:solidFill>
          <a:ln>
            <a:solidFill>
              <a:schemeClr val="tx1"/>
            </a:solidFill>
          </a:ln>
        </p:spPr>
        <p:txBody>
          <a:bodyPr wrap="square" rtlCol="0">
            <a:spAutoFit/>
          </a:bodyPr>
          <a:lstStyle/>
          <a:p>
            <a:r>
              <a:rPr lang="en-US" sz="4800" dirty="0" smtClean="0"/>
              <a:t>Expiration Date:</a:t>
            </a:r>
          </a:p>
          <a:p>
            <a:r>
              <a:rPr lang="en-US" sz="4800" dirty="0" smtClean="0"/>
              <a:t>30 days</a:t>
            </a:r>
            <a:endParaRPr lang="en-US" sz="4800" dirty="0"/>
          </a:p>
        </p:txBody>
      </p:sp>
      <p:sp>
        <p:nvSpPr>
          <p:cNvPr id="275" name="Title 1"/>
          <p:cNvSpPr txBox="1">
            <a:spLocks/>
          </p:cNvSpPr>
          <p:nvPr/>
        </p:nvSpPr>
        <p:spPr>
          <a:xfrm>
            <a:off x="320410" y="197805"/>
            <a:ext cx="11159836" cy="8861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Quadraat" panose="02000503060000020004" pitchFamily="2" charset="0"/>
                <a:ea typeface="+mj-ea"/>
                <a:cs typeface="+mj-cs"/>
              </a:defRPr>
            </a:lvl1pPr>
          </a:lstStyle>
          <a:p>
            <a:r>
              <a:rPr lang="en-US" dirty="0" smtClean="0">
                <a:latin typeface="+mn-lt"/>
              </a:rPr>
              <a:t>Expiration dates</a:t>
            </a:r>
            <a:endParaRPr lang="en-US" dirty="0">
              <a:latin typeface="+mn-lt"/>
            </a:endParaRPr>
          </a:p>
        </p:txBody>
      </p:sp>
    </p:spTree>
    <p:extLst>
      <p:ext uri="{BB962C8B-B14F-4D97-AF65-F5344CB8AC3E}">
        <p14:creationId xmlns:p14="http://schemas.microsoft.com/office/powerpoint/2010/main" val="162673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 grpId="0"/>
      <p:bldP spid="270" grpId="0" animBg="1"/>
      <p:bldP spid="271" grpId="0" animBg="1"/>
      <p:bldP spid="272" grpId="0" animBg="1"/>
      <p:bldP spid="27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18</a:t>
            </a:fld>
            <a:r>
              <a:rPr lang="en-US" smtClean="0"/>
              <a:t> -</a:t>
            </a:r>
            <a:endParaRPr lang="en-US" dirty="0"/>
          </a:p>
        </p:txBody>
      </p:sp>
      <p:sp>
        <p:nvSpPr>
          <p:cNvPr id="4" name="Title 1"/>
          <p:cNvSpPr txBox="1">
            <a:spLocks/>
          </p:cNvSpPr>
          <p:nvPr/>
        </p:nvSpPr>
        <p:spPr>
          <a:xfrm>
            <a:off x="168010" y="45405"/>
            <a:ext cx="11159836" cy="8861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Quadraat" panose="02000503060000020004" pitchFamily="2" charset="0"/>
                <a:ea typeface="+mj-ea"/>
                <a:cs typeface="+mj-cs"/>
              </a:defRPr>
            </a:lvl1pPr>
          </a:lstStyle>
          <a:p>
            <a:r>
              <a:rPr lang="en-US" dirty="0" smtClean="0">
                <a:latin typeface="+mn-lt"/>
              </a:rPr>
              <a:t>Storage availability</a:t>
            </a:r>
            <a:endParaRPr lang="en-US" dirty="0">
              <a:latin typeface="+mn-lt"/>
            </a:endParaRPr>
          </a:p>
        </p:txBody>
      </p:sp>
      <p:pic>
        <p:nvPicPr>
          <p:cNvPr id="1026" name="Picture 2" descr="ResearchWe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263" y="1504236"/>
            <a:ext cx="11467474" cy="3108960"/>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367471" y="5338762"/>
            <a:ext cx="5457059" cy="769441"/>
          </a:xfrm>
          <a:prstGeom prst="rect">
            <a:avLst/>
          </a:prstGeom>
        </p:spPr>
        <p:txBody>
          <a:bodyPr wrap="square">
            <a:spAutoFit/>
          </a:bodyPr>
          <a:lstStyle/>
          <a:p>
            <a:pPr lvl="4" indent="-1828800">
              <a:spcBef>
                <a:spcPts val="1200"/>
              </a:spcBef>
              <a:buClr>
                <a:srgbClr val="FF0000"/>
              </a:buClr>
              <a:tabLst>
                <a:tab pos="914400" algn="l"/>
              </a:tabLst>
            </a:pPr>
            <a:r>
              <a:rPr lang="en-US" sz="4400" dirty="0" smtClean="0"/>
              <a:t>Actual size</a:t>
            </a:r>
            <a:endParaRPr lang="en-US" sz="4400" dirty="0"/>
          </a:p>
        </p:txBody>
      </p:sp>
    </p:spTree>
    <p:extLst>
      <p:ext uri="{BB962C8B-B14F-4D97-AF65-F5344CB8AC3E}">
        <p14:creationId xmlns:p14="http://schemas.microsoft.com/office/powerpoint/2010/main" val="4049375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026"/>
                                        </p:tgtEl>
                                      </p:cBhvr>
                                      <p:by x="50000" y="50000"/>
                                    </p:animScale>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08452"/>
            <a:ext cx="11125200" cy="886159"/>
          </a:xfrm>
        </p:spPr>
        <p:txBody>
          <a:bodyPr/>
          <a:lstStyle/>
          <a:p>
            <a:r>
              <a:rPr lang="en-US" dirty="0" smtClean="0">
                <a:latin typeface="+mn-lt"/>
              </a:rPr>
              <a:t>Shipping costs</a:t>
            </a:r>
            <a:endParaRPr lang="en-US" dirty="0">
              <a:latin typeface="+mn-lt"/>
            </a:endParaRPr>
          </a:p>
        </p:txBody>
      </p:sp>
      <p:sp>
        <p:nvSpPr>
          <p:cNvPr id="19" name="Oval 18"/>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19</a:t>
            </a:fld>
            <a:r>
              <a:rPr lang="en-US" smtClean="0"/>
              <a:t> -</a:t>
            </a:r>
            <a:endParaRPr lang="en-US" dirty="0"/>
          </a:p>
        </p:txBody>
      </p:sp>
      <p:sp>
        <p:nvSpPr>
          <p:cNvPr id="66" name="Cube 65"/>
          <p:cNvSpPr/>
          <p:nvPr/>
        </p:nvSpPr>
        <p:spPr>
          <a:xfrm>
            <a:off x="265077" y="1331333"/>
            <a:ext cx="5661936" cy="2850923"/>
          </a:xfrm>
          <a:prstGeom prst="cube">
            <a:avLst/>
          </a:prstGeom>
          <a:solidFill>
            <a:srgbClr val="A88000">
              <a:alpha val="5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2" name="Group 61"/>
          <p:cNvGrpSpPr/>
          <p:nvPr/>
        </p:nvGrpSpPr>
        <p:grpSpPr>
          <a:xfrm>
            <a:off x="534496" y="2532071"/>
            <a:ext cx="2690582" cy="1524038"/>
            <a:chOff x="6113296" y="2222100"/>
            <a:chExt cx="3229007" cy="1737360"/>
          </a:xfrm>
        </p:grpSpPr>
        <p:sp>
          <p:nvSpPr>
            <p:cNvPr id="73" name="Cube 72"/>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7093977" y="3043538"/>
              <a:ext cx="991310" cy="421028"/>
            </a:xfrm>
            <a:prstGeom prst="rect">
              <a:avLst/>
            </a:prstGeom>
            <a:solidFill>
              <a:schemeClr val="bg1"/>
            </a:solidFill>
            <a:ln w="6350">
              <a:solidFill>
                <a:schemeClr val="tx1"/>
              </a:solidFill>
            </a:ln>
          </p:spPr>
          <p:txBody>
            <a:bodyPr wrap="square" rtlCol="0">
              <a:spAutoFit/>
            </a:bodyPr>
            <a:lstStyle/>
            <a:p>
              <a:pPr algn="ctr"/>
              <a:r>
                <a:rPr lang="en-US" dirty="0" smtClean="0"/>
                <a:t>###</a:t>
              </a:r>
              <a:endParaRPr lang="en-US" dirty="0"/>
            </a:p>
          </p:txBody>
        </p:sp>
      </p:grpSp>
      <p:grpSp>
        <p:nvGrpSpPr>
          <p:cNvPr id="78" name="Group 77"/>
          <p:cNvGrpSpPr/>
          <p:nvPr/>
        </p:nvGrpSpPr>
        <p:grpSpPr>
          <a:xfrm>
            <a:off x="8474012" y="2756795"/>
            <a:ext cx="3478766" cy="3410828"/>
            <a:chOff x="6734629" y="2859343"/>
            <a:chExt cx="3478766" cy="3410828"/>
          </a:xfrm>
        </p:grpSpPr>
        <p:sp>
          <p:nvSpPr>
            <p:cNvPr id="75" name="Cube 74"/>
            <p:cNvSpPr/>
            <p:nvPr/>
          </p:nvSpPr>
          <p:spPr>
            <a:xfrm>
              <a:off x="6734629" y="4905829"/>
              <a:ext cx="3478766" cy="1364342"/>
            </a:xfrm>
            <a:prstGeom prst="cub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6" name="Cube 75"/>
            <p:cNvSpPr/>
            <p:nvPr/>
          </p:nvSpPr>
          <p:spPr>
            <a:xfrm>
              <a:off x="6734629" y="3904343"/>
              <a:ext cx="3478766" cy="1364342"/>
            </a:xfrm>
            <a:prstGeom prst="cub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7" name="Cube 76"/>
            <p:cNvSpPr/>
            <p:nvPr/>
          </p:nvSpPr>
          <p:spPr>
            <a:xfrm>
              <a:off x="6734629" y="2859343"/>
              <a:ext cx="3478766" cy="1364342"/>
            </a:xfrm>
            <a:prstGeom prst="cub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grpSp>
      <p:grpSp>
        <p:nvGrpSpPr>
          <p:cNvPr id="80" name="Group 79"/>
          <p:cNvGrpSpPr/>
          <p:nvPr/>
        </p:nvGrpSpPr>
        <p:grpSpPr>
          <a:xfrm>
            <a:off x="10342896" y="3379343"/>
            <a:ext cx="1230162" cy="762019"/>
            <a:chOff x="6113296" y="2222100"/>
            <a:chExt cx="3229007" cy="1737360"/>
          </a:xfrm>
        </p:grpSpPr>
        <p:sp>
          <p:nvSpPr>
            <p:cNvPr id="81" name="Cube 80"/>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TextBox 81"/>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grpSp>
        <p:nvGrpSpPr>
          <p:cNvPr id="83" name="Group 82"/>
          <p:cNvGrpSpPr/>
          <p:nvPr/>
        </p:nvGrpSpPr>
        <p:grpSpPr>
          <a:xfrm>
            <a:off x="8983233" y="3400064"/>
            <a:ext cx="1230162" cy="762019"/>
            <a:chOff x="6113296" y="2222100"/>
            <a:chExt cx="3229007" cy="1737360"/>
          </a:xfrm>
        </p:grpSpPr>
        <p:sp>
          <p:nvSpPr>
            <p:cNvPr id="84" name="Cube 83"/>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grpSp>
        <p:nvGrpSpPr>
          <p:cNvPr id="86" name="Group 85"/>
          <p:cNvGrpSpPr/>
          <p:nvPr/>
        </p:nvGrpSpPr>
        <p:grpSpPr>
          <a:xfrm>
            <a:off x="8983233" y="4384508"/>
            <a:ext cx="1230162" cy="762019"/>
            <a:chOff x="6113296" y="2222100"/>
            <a:chExt cx="3229007" cy="1737360"/>
          </a:xfrm>
        </p:grpSpPr>
        <p:sp>
          <p:nvSpPr>
            <p:cNvPr id="87" name="Cube 86"/>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extBox 87"/>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grpSp>
        <p:nvGrpSpPr>
          <p:cNvPr id="89" name="Group 88"/>
          <p:cNvGrpSpPr/>
          <p:nvPr/>
        </p:nvGrpSpPr>
        <p:grpSpPr>
          <a:xfrm>
            <a:off x="10287091" y="4384508"/>
            <a:ext cx="1230162" cy="762019"/>
            <a:chOff x="6113296" y="2222100"/>
            <a:chExt cx="3229007" cy="1737360"/>
          </a:xfrm>
        </p:grpSpPr>
        <p:sp>
          <p:nvSpPr>
            <p:cNvPr id="90" name="Cube 89"/>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grpSp>
        <p:nvGrpSpPr>
          <p:cNvPr id="92" name="Group 91"/>
          <p:cNvGrpSpPr/>
          <p:nvPr/>
        </p:nvGrpSpPr>
        <p:grpSpPr>
          <a:xfrm>
            <a:off x="8983233" y="5346598"/>
            <a:ext cx="1230162" cy="762019"/>
            <a:chOff x="6113296" y="2222100"/>
            <a:chExt cx="3229007" cy="1737360"/>
          </a:xfrm>
        </p:grpSpPr>
        <p:sp>
          <p:nvSpPr>
            <p:cNvPr id="93" name="Cube 92"/>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grpSp>
        <p:nvGrpSpPr>
          <p:cNvPr id="95" name="Group 94"/>
          <p:cNvGrpSpPr/>
          <p:nvPr/>
        </p:nvGrpSpPr>
        <p:grpSpPr>
          <a:xfrm>
            <a:off x="10287091" y="5346598"/>
            <a:ext cx="1230162" cy="762019"/>
            <a:chOff x="6113296" y="2222100"/>
            <a:chExt cx="3229007" cy="1737360"/>
          </a:xfrm>
        </p:grpSpPr>
        <p:sp>
          <p:nvSpPr>
            <p:cNvPr id="96" name="Cube 95"/>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grpSp>
        <p:nvGrpSpPr>
          <p:cNvPr id="60" name="Group 59"/>
          <p:cNvGrpSpPr/>
          <p:nvPr/>
        </p:nvGrpSpPr>
        <p:grpSpPr>
          <a:xfrm>
            <a:off x="3998495" y="5127748"/>
            <a:ext cx="1230162" cy="762019"/>
            <a:chOff x="6113296" y="2222100"/>
            <a:chExt cx="3229007" cy="1737360"/>
          </a:xfrm>
        </p:grpSpPr>
        <p:sp>
          <p:nvSpPr>
            <p:cNvPr id="61" name="Cube 60"/>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pic>
        <p:nvPicPr>
          <p:cNvPr id="64" name="Picture 2" descr="Image result for clipart delivery tru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7066" y="4851767"/>
            <a:ext cx="3414306" cy="1638300"/>
          </a:xfrm>
          <a:prstGeom prst="rect">
            <a:avLst/>
          </a:prstGeom>
          <a:noFill/>
          <a:extLst>
            <a:ext uri="{909E8E84-426E-40DD-AFC4-6F175D3DCCD1}">
              <a14:hiddenFill xmlns:a14="http://schemas.microsoft.com/office/drawing/2010/main">
                <a:solidFill>
                  <a:srgbClr val="FFFFFF"/>
                </a:solidFill>
              </a14:hiddenFill>
            </a:ext>
          </a:extLst>
        </p:spPr>
      </p:pic>
      <p:grpSp>
        <p:nvGrpSpPr>
          <p:cNvPr id="65" name="Group 64"/>
          <p:cNvGrpSpPr/>
          <p:nvPr/>
        </p:nvGrpSpPr>
        <p:grpSpPr>
          <a:xfrm>
            <a:off x="3998495" y="5175449"/>
            <a:ext cx="1230162" cy="762019"/>
            <a:chOff x="6113296" y="2222100"/>
            <a:chExt cx="3229007" cy="1737360"/>
          </a:xfrm>
        </p:grpSpPr>
        <p:sp>
          <p:nvSpPr>
            <p:cNvPr id="67" name="Cube 66"/>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sp>
        <p:nvSpPr>
          <p:cNvPr id="8" name="Rectangle 7"/>
          <p:cNvSpPr/>
          <p:nvPr/>
        </p:nvSpPr>
        <p:spPr>
          <a:xfrm>
            <a:off x="91902" y="1246854"/>
            <a:ext cx="6266352" cy="3497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1" name="Group 70"/>
          <p:cNvGrpSpPr/>
          <p:nvPr/>
        </p:nvGrpSpPr>
        <p:grpSpPr>
          <a:xfrm>
            <a:off x="8977324" y="3386152"/>
            <a:ext cx="1230162" cy="762019"/>
            <a:chOff x="6113296" y="2222100"/>
            <a:chExt cx="3229007" cy="1737360"/>
          </a:xfrm>
        </p:grpSpPr>
        <p:sp>
          <p:nvSpPr>
            <p:cNvPr id="72" name="Cube 71"/>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TextBox 78"/>
            <p:cNvSpPr txBox="1"/>
            <p:nvPr/>
          </p:nvSpPr>
          <p:spPr>
            <a:xfrm>
              <a:off x="7093976" y="3043538"/>
              <a:ext cx="960070" cy="416956"/>
            </a:xfrm>
            <a:prstGeom prst="rect">
              <a:avLst/>
            </a:prstGeom>
            <a:solidFill>
              <a:schemeClr val="bg1"/>
            </a:solidFill>
            <a:ln w="6350">
              <a:solidFill>
                <a:schemeClr val="tx1"/>
              </a:solidFill>
            </a:ln>
          </p:spPr>
          <p:txBody>
            <a:bodyPr wrap="square" rtlCol="0">
              <a:spAutoFit/>
            </a:bodyPr>
            <a:lstStyle/>
            <a:p>
              <a:pPr algn="ctr"/>
              <a:endParaRPr lang="en-US" dirty="0"/>
            </a:p>
          </p:txBody>
        </p:sp>
      </p:grpSp>
    </p:spTree>
    <p:extLst>
      <p:ext uri="{BB962C8B-B14F-4D97-AF65-F5344CB8AC3E}">
        <p14:creationId xmlns:p14="http://schemas.microsoft.com/office/powerpoint/2010/main" val="2119116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2633" y="682172"/>
            <a:ext cx="11612880" cy="584775"/>
          </a:xfrm>
          <a:prstGeom prst="rect">
            <a:avLst/>
          </a:prstGeom>
        </p:spPr>
        <p:txBody>
          <a:bodyPr wrap="square">
            <a:spAutoFit/>
          </a:bodyPr>
          <a:lstStyle/>
          <a:p>
            <a:r>
              <a:rPr lang="en-US" sz="3200" dirty="0" smtClean="0">
                <a:solidFill>
                  <a:schemeClr val="tx1">
                    <a:lumMod val="50000"/>
                  </a:schemeClr>
                </a:solidFill>
              </a:rPr>
              <a:t>CONTENTS:</a:t>
            </a:r>
          </a:p>
        </p:txBody>
      </p:sp>
      <p:sp>
        <p:nvSpPr>
          <p:cNvPr id="4" name="Rectangle 3"/>
          <p:cNvSpPr/>
          <p:nvPr/>
        </p:nvSpPr>
        <p:spPr>
          <a:xfrm>
            <a:off x="1586346" y="1491414"/>
            <a:ext cx="10432472" cy="523220"/>
          </a:xfrm>
          <a:prstGeom prst="rect">
            <a:avLst/>
          </a:prstGeom>
        </p:spPr>
        <p:txBody>
          <a:bodyPr wrap="square">
            <a:spAutoFit/>
          </a:bodyPr>
          <a:lstStyle/>
          <a:p>
            <a:r>
              <a:rPr lang="en-US" sz="2800" dirty="0" smtClean="0">
                <a:solidFill>
                  <a:schemeClr val="tx1">
                    <a:lumMod val="50000"/>
                  </a:schemeClr>
                </a:solidFill>
              </a:rPr>
              <a:t>Rationale </a:t>
            </a:r>
            <a:r>
              <a:rPr lang="en-US" sz="2800" dirty="0" smtClean="0">
                <a:solidFill>
                  <a:schemeClr val="tx1">
                    <a:lumMod val="50000"/>
                  </a:schemeClr>
                </a:solidFill>
              </a:rPr>
              <a:t>and challenges of drug management - </a:t>
            </a:r>
            <a:r>
              <a:rPr lang="en-US" sz="2800" i="1" dirty="0" smtClean="0">
                <a:solidFill>
                  <a:schemeClr val="tx1">
                    <a:lumMod val="50000"/>
                  </a:schemeClr>
                </a:solidFill>
              </a:rPr>
              <a:t>Catherine </a:t>
            </a:r>
            <a:r>
              <a:rPr lang="en-US" sz="2800" i="1" dirty="0">
                <a:solidFill>
                  <a:schemeClr val="tx1">
                    <a:lumMod val="50000"/>
                  </a:schemeClr>
                </a:solidFill>
              </a:rPr>
              <a:t>Dillon</a:t>
            </a:r>
          </a:p>
        </p:txBody>
      </p:sp>
      <p:sp>
        <p:nvSpPr>
          <p:cNvPr id="5" name="Rectangle 4"/>
          <p:cNvSpPr/>
          <p:nvPr/>
        </p:nvSpPr>
        <p:spPr>
          <a:xfrm>
            <a:off x="1586346" y="2281000"/>
            <a:ext cx="9150926" cy="523220"/>
          </a:xfrm>
          <a:prstGeom prst="rect">
            <a:avLst/>
          </a:prstGeom>
        </p:spPr>
        <p:txBody>
          <a:bodyPr wrap="square">
            <a:spAutoFit/>
          </a:bodyPr>
          <a:lstStyle/>
          <a:p>
            <a:r>
              <a:rPr lang="en-US" sz="2800" dirty="0" smtClean="0">
                <a:solidFill>
                  <a:schemeClr val="tx1">
                    <a:lumMod val="50000"/>
                  </a:schemeClr>
                </a:solidFill>
              </a:rPr>
              <a:t>Background of two large multicenter trials - </a:t>
            </a:r>
            <a:r>
              <a:rPr lang="en-US" sz="2800" i="1" dirty="0" smtClean="0">
                <a:solidFill>
                  <a:schemeClr val="tx1">
                    <a:lumMod val="50000"/>
                  </a:schemeClr>
                </a:solidFill>
              </a:rPr>
              <a:t>Caitlyn </a:t>
            </a:r>
            <a:r>
              <a:rPr lang="en-US" sz="2800" i="1" dirty="0" err="1" smtClean="0">
                <a:solidFill>
                  <a:schemeClr val="tx1">
                    <a:lumMod val="50000"/>
                  </a:schemeClr>
                </a:solidFill>
              </a:rPr>
              <a:t>Meinzer</a:t>
            </a:r>
            <a:endParaRPr lang="en-US" sz="2800" i="1" dirty="0">
              <a:solidFill>
                <a:schemeClr val="tx1">
                  <a:lumMod val="50000"/>
                </a:schemeClr>
              </a:solidFill>
            </a:endParaRPr>
          </a:p>
        </p:txBody>
      </p:sp>
      <p:sp>
        <p:nvSpPr>
          <p:cNvPr id="6" name="Rectangle 5"/>
          <p:cNvSpPr/>
          <p:nvPr/>
        </p:nvSpPr>
        <p:spPr>
          <a:xfrm>
            <a:off x="1586346" y="3860172"/>
            <a:ext cx="9150926" cy="523220"/>
          </a:xfrm>
          <a:prstGeom prst="rect">
            <a:avLst/>
          </a:prstGeom>
        </p:spPr>
        <p:txBody>
          <a:bodyPr wrap="square">
            <a:spAutoFit/>
          </a:bodyPr>
          <a:lstStyle/>
          <a:p>
            <a:r>
              <a:rPr lang="en-US" sz="2800" dirty="0" smtClean="0">
                <a:solidFill>
                  <a:schemeClr val="tx1">
                    <a:lumMod val="50000"/>
                  </a:schemeClr>
                </a:solidFill>
              </a:rPr>
              <a:t>The ARCADIA trial implementation - </a:t>
            </a:r>
            <a:r>
              <a:rPr lang="en-US" sz="2800" i="1" dirty="0" err="1" smtClean="0">
                <a:solidFill>
                  <a:schemeClr val="tx1">
                    <a:lumMod val="50000"/>
                  </a:schemeClr>
                </a:solidFill>
              </a:rPr>
              <a:t>Wenle</a:t>
            </a:r>
            <a:r>
              <a:rPr lang="en-US" sz="2800" i="1" dirty="0" smtClean="0">
                <a:solidFill>
                  <a:schemeClr val="tx1">
                    <a:lumMod val="50000"/>
                  </a:schemeClr>
                </a:solidFill>
              </a:rPr>
              <a:t> Zhao</a:t>
            </a:r>
            <a:endParaRPr lang="en-US" sz="2800" i="1" dirty="0">
              <a:solidFill>
                <a:schemeClr val="tx1">
                  <a:lumMod val="50000"/>
                </a:schemeClr>
              </a:solidFill>
            </a:endParaRPr>
          </a:p>
        </p:txBody>
      </p:sp>
      <p:sp>
        <p:nvSpPr>
          <p:cNvPr id="7" name="Rectangle 6"/>
          <p:cNvSpPr/>
          <p:nvPr/>
        </p:nvSpPr>
        <p:spPr>
          <a:xfrm>
            <a:off x="1586346" y="3070586"/>
            <a:ext cx="9150926" cy="523220"/>
          </a:xfrm>
          <a:prstGeom prst="rect">
            <a:avLst/>
          </a:prstGeom>
        </p:spPr>
        <p:txBody>
          <a:bodyPr wrap="square">
            <a:spAutoFit/>
          </a:bodyPr>
          <a:lstStyle/>
          <a:p>
            <a:r>
              <a:rPr lang="en-US" sz="2800" dirty="0" smtClean="0">
                <a:solidFill>
                  <a:schemeClr val="tx1">
                    <a:lumMod val="50000"/>
                  </a:schemeClr>
                </a:solidFill>
              </a:rPr>
              <a:t>The ESETT trial implementation - </a:t>
            </a:r>
            <a:r>
              <a:rPr lang="en-US" sz="2800" i="1" dirty="0" smtClean="0">
                <a:solidFill>
                  <a:schemeClr val="tx1">
                    <a:lumMod val="50000"/>
                  </a:schemeClr>
                </a:solidFill>
              </a:rPr>
              <a:t>Keith </a:t>
            </a:r>
            <a:r>
              <a:rPr lang="en-US" sz="2800" i="1" dirty="0" err="1" smtClean="0">
                <a:solidFill>
                  <a:schemeClr val="tx1">
                    <a:lumMod val="50000"/>
                  </a:schemeClr>
                </a:solidFill>
              </a:rPr>
              <a:t>Pauls</a:t>
            </a:r>
            <a:endParaRPr lang="en-US" sz="2800" i="1" dirty="0">
              <a:solidFill>
                <a:schemeClr val="tx1">
                  <a:lumMod val="50000"/>
                </a:schemeClr>
              </a:solidFill>
            </a:endParaRPr>
          </a:p>
        </p:txBody>
      </p:sp>
      <p:sp>
        <p:nvSpPr>
          <p:cNvPr id="8" name="Oval 7"/>
          <p:cNvSpPr/>
          <p:nvPr/>
        </p:nvSpPr>
        <p:spPr>
          <a:xfrm>
            <a:off x="969817" y="1572491"/>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69817" y="2361295"/>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969817" y="3150099"/>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969817" y="3938902"/>
            <a:ext cx="365760" cy="365760"/>
          </a:xfrm>
          <a:prstGeom prst="ellipse">
            <a:avLst/>
          </a:prstGeom>
          <a:solidFill>
            <a:srgbClr val="B7B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5427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964" y="108452"/>
            <a:ext cx="11159836" cy="886159"/>
          </a:xfrm>
        </p:spPr>
        <p:txBody>
          <a:bodyPr>
            <a:normAutofit/>
          </a:bodyPr>
          <a:lstStyle/>
          <a:p>
            <a:r>
              <a:rPr lang="en-US" dirty="0" smtClean="0">
                <a:latin typeface="+mn-lt"/>
              </a:rPr>
              <a:t>Human Error Risk Factors in Drug Distribution</a:t>
            </a:r>
            <a:endParaRPr lang="en-US" dirty="0">
              <a:latin typeface="+mn-lt"/>
            </a:endParaRPr>
          </a:p>
        </p:txBody>
      </p:sp>
      <p:sp>
        <p:nvSpPr>
          <p:cNvPr id="122" name="Content Placeholder 121"/>
          <p:cNvSpPr>
            <a:spLocks noGrp="1"/>
          </p:cNvSpPr>
          <p:nvPr>
            <p:ph sz="half" idx="1"/>
          </p:nvPr>
        </p:nvSpPr>
        <p:spPr>
          <a:xfrm>
            <a:off x="7405044" y="1171074"/>
            <a:ext cx="4501206" cy="5277351"/>
          </a:xfrm>
        </p:spPr>
        <p:txBody>
          <a:bodyPr>
            <a:normAutofit fontScale="70000" lnSpcReduction="20000"/>
          </a:bodyPr>
          <a:lstStyle/>
          <a:p>
            <a:pPr marL="0" indent="-155257">
              <a:buNone/>
            </a:pPr>
            <a:r>
              <a:rPr lang="en-US" altLang="en-US" dirty="0"/>
              <a:t>Manufacturers</a:t>
            </a:r>
          </a:p>
          <a:p>
            <a:r>
              <a:rPr lang="en-US" altLang="en-US" dirty="0"/>
              <a:t>Manufacture drugs</a:t>
            </a:r>
          </a:p>
          <a:p>
            <a:r>
              <a:rPr lang="en-US" altLang="en-US" dirty="0"/>
              <a:t>Conduct stability </a:t>
            </a:r>
            <a:r>
              <a:rPr lang="en-US" altLang="en-US" dirty="0" smtClean="0"/>
              <a:t>testing</a:t>
            </a:r>
          </a:p>
          <a:p>
            <a:endParaRPr lang="en-US" altLang="en-US" dirty="0"/>
          </a:p>
          <a:p>
            <a:pPr marL="0" indent="-155257">
              <a:buNone/>
            </a:pPr>
            <a:r>
              <a:rPr lang="en-US" altLang="en-US" dirty="0" smtClean="0"/>
              <a:t>Central </a:t>
            </a:r>
            <a:r>
              <a:rPr lang="en-US" altLang="en-US" dirty="0"/>
              <a:t>Pharmacy</a:t>
            </a:r>
          </a:p>
          <a:p>
            <a:r>
              <a:rPr lang="en-US" altLang="en-US" dirty="0"/>
              <a:t>Blind drug</a:t>
            </a:r>
          </a:p>
          <a:p>
            <a:r>
              <a:rPr lang="en-US" altLang="en-US" dirty="0"/>
              <a:t>Label drug</a:t>
            </a:r>
          </a:p>
          <a:p>
            <a:r>
              <a:rPr lang="en-US" altLang="en-US" dirty="0"/>
              <a:t>Package Kit</a:t>
            </a:r>
          </a:p>
          <a:p>
            <a:r>
              <a:rPr lang="en-US" altLang="en-US" dirty="0"/>
              <a:t>Ship </a:t>
            </a:r>
            <a:r>
              <a:rPr lang="en-US" altLang="en-US" dirty="0" smtClean="0"/>
              <a:t>drug</a:t>
            </a:r>
          </a:p>
          <a:p>
            <a:endParaRPr lang="en-US" altLang="en-US" dirty="0"/>
          </a:p>
          <a:p>
            <a:pPr marL="0" indent="-155257">
              <a:buNone/>
            </a:pPr>
            <a:r>
              <a:rPr lang="en-US" altLang="en-US" dirty="0" smtClean="0"/>
              <a:t>Clinical </a:t>
            </a:r>
            <a:r>
              <a:rPr lang="en-US" altLang="en-US" dirty="0"/>
              <a:t>Sites</a:t>
            </a:r>
          </a:p>
          <a:p>
            <a:r>
              <a:rPr lang="en-US" altLang="en-US" dirty="0"/>
              <a:t>Receive drug</a:t>
            </a:r>
          </a:p>
          <a:p>
            <a:r>
              <a:rPr lang="en-US" altLang="en-US" dirty="0"/>
              <a:t>Store drug</a:t>
            </a:r>
          </a:p>
          <a:p>
            <a:r>
              <a:rPr lang="en-US" altLang="en-US" dirty="0"/>
              <a:t>Dispense drug</a:t>
            </a:r>
          </a:p>
          <a:p>
            <a:r>
              <a:rPr lang="en-US" altLang="en-US" dirty="0"/>
              <a:t>Destroy drug</a:t>
            </a:r>
          </a:p>
          <a:p>
            <a:endParaRPr lang="en-US" b="1" dirty="0"/>
          </a:p>
        </p:txBody>
      </p:sp>
      <p:sp>
        <p:nvSpPr>
          <p:cNvPr id="59" name="Flowchart: Process 58"/>
          <p:cNvSpPr/>
          <p:nvPr/>
        </p:nvSpPr>
        <p:spPr>
          <a:xfrm>
            <a:off x="1309286" y="1290875"/>
            <a:ext cx="201168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Manufacturer A</a:t>
            </a:r>
            <a:endParaRPr lang="en-US" sz="2000" dirty="0"/>
          </a:p>
        </p:txBody>
      </p:sp>
      <p:sp>
        <p:nvSpPr>
          <p:cNvPr id="60" name="Flowchart: Process 59"/>
          <p:cNvSpPr/>
          <p:nvPr/>
        </p:nvSpPr>
        <p:spPr>
          <a:xfrm>
            <a:off x="2833211" y="2652460"/>
            <a:ext cx="201168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Central Pharmacy</a:t>
            </a:r>
            <a:endParaRPr lang="en-US" sz="2000" dirty="0"/>
          </a:p>
        </p:txBody>
      </p:sp>
      <p:sp>
        <p:nvSpPr>
          <p:cNvPr id="61" name="Flowchart: Process 60"/>
          <p:cNvSpPr/>
          <p:nvPr/>
        </p:nvSpPr>
        <p:spPr>
          <a:xfrm>
            <a:off x="2833211" y="4024060"/>
            <a:ext cx="201168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Clinical Site #2</a:t>
            </a:r>
            <a:endParaRPr lang="en-US" sz="2000" dirty="0"/>
          </a:p>
        </p:txBody>
      </p:sp>
      <p:sp>
        <p:nvSpPr>
          <p:cNvPr id="62" name="Flowchart: Process 61"/>
          <p:cNvSpPr/>
          <p:nvPr/>
        </p:nvSpPr>
        <p:spPr>
          <a:xfrm>
            <a:off x="4442317" y="1290875"/>
            <a:ext cx="201168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Manufacturer B</a:t>
            </a:r>
            <a:endParaRPr lang="en-US" sz="2000" dirty="0"/>
          </a:p>
        </p:txBody>
      </p:sp>
      <p:sp>
        <p:nvSpPr>
          <p:cNvPr id="63" name="Flowchart: Process 62"/>
          <p:cNvSpPr/>
          <p:nvPr/>
        </p:nvSpPr>
        <p:spPr>
          <a:xfrm>
            <a:off x="5235035" y="4024060"/>
            <a:ext cx="201168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Clinical Site #3</a:t>
            </a:r>
            <a:endParaRPr lang="en-US" sz="2000" dirty="0"/>
          </a:p>
        </p:txBody>
      </p:sp>
      <p:sp>
        <p:nvSpPr>
          <p:cNvPr id="64" name="Flowchart: Process 63"/>
          <p:cNvSpPr/>
          <p:nvPr/>
        </p:nvSpPr>
        <p:spPr>
          <a:xfrm>
            <a:off x="268258" y="4024060"/>
            <a:ext cx="2011680" cy="4572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Clinical Site #1</a:t>
            </a:r>
            <a:endParaRPr lang="en-US" sz="2000" dirty="0"/>
          </a:p>
        </p:txBody>
      </p:sp>
      <p:cxnSp>
        <p:nvCxnSpPr>
          <p:cNvPr id="65" name="Elbow Connector 64"/>
          <p:cNvCxnSpPr>
            <a:stCxn id="59" idx="2"/>
            <a:endCxn id="60" idx="0"/>
          </p:cNvCxnSpPr>
          <p:nvPr/>
        </p:nvCxnSpPr>
        <p:spPr>
          <a:xfrm rot="16200000" flipH="1">
            <a:off x="2624896" y="1438304"/>
            <a:ext cx="904385" cy="1523925"/>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6" name="Elbow Connector 65"/>
          <p:cNvCxnSpPr>
            <a:stCxn id="62" idx="2"/>
            <a:endCxn id="60" idx="0"/>
          </p:cNvCxnSpPr>
          <p:nvPr/>
        </p:nvCxnSpPr>
        <p:spPr>
          <a:xfrm rot="5400000">
            <a:off x="4191412" y="1395714"/>
            <a:ext cx="904385" cy="1609106"/>
          </a:xfrm>
          <a:prstGeom prst="bentConnector3">
            <a:avLst>
              <a:gd name="adj1" fmla="val 50000"/>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7" name="Elbow Connector 66"/>
          <p:cNvCxnSpPr>
            <a:stCxn id="60" idx="2"/>
            <a:endCxn id="64" idx="0"/>
          </p:cNvCxnSpPr>
          <p:nvPr/>
        </p:nvCxnSpPr>
        <p:spPr>
          <a:xfrm rot="5400000">
            <a:off x="2099375" y="2284384"/>
            <a:ext cx="914400" cy="2564953"/>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8" name="Elbow Connector 67"/>
          <p:cNvCxnSpPr>
            <a:stCxn id="60" idx="2"/>
            <a:endCxn id="63" idx="0"/>
          </p:cNvCxnSpPr>
          <p:nvPr/>
        </p:nvCxnSpPr>
        <p:spPr>
          <a:xfrm rot="16200000" flipH="1">
            <a:off x="4582763" y="2365948"/>
            <a:ext cx="914400" cy="2401824"/>
          </a:xfrm>
          <a:prstGeom prst="bentConnector3">
            <a:avLst>
              <a:gd name="adj1" fmla="val 50000"/>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a:stCxn id="60" idx="2"/>
            <a:endCxn id="61" idx="0"/>
          </p:cNvCxnSpPr>
          <p:nvPr/>
        </p:nvCxnSpPr>
        <p:spPr>
          <a:xfrm>
            <a:off x="3839051" y="3109660"/>
            <a:ext cx="0" cy="914400"/>
          </a:xfrm>
          <a:prstGeom prst="straightConnector1">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70"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01244" y="5250806"/>
            <a:ext cx="316662" cy="91440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7056" y="5250806"/>
            <a:ext cx="316662" cy="91440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66531" y="5250806"/>
            <a:ext cx="316662" cy="914400"/>
          </a:xfrm>
          <a:prstGeom prst="rect">
            <a:avLst/>
          </a:prstGeom>
          <a:noFill/>
          <a:extLst>
            <a:ext uri="{909E8E84-426E-40DD-AFC4-6F175D3DCCD1}">
              <a14:hiddenFill xmlns:a14="http://schemas.microsoft.com/office/drawing/2010/main">
                <a:solidFill>
                  <a:srgbClr val="FFFFFF"/>
                </a:solidFill>
              </a14:hiddenFill>
            </a:ext>
          </a:extLst>
        </p:spPr>
      </p:pic>
      <p:cxnSp>
        <p:nvCxnSpPr>
          <p:cNvPr id="73" name="Elbow Connector 72"/>
          <p:cNvCxnSpPr>
            <a:stCxn id="61" idx="2"/>
            <a:endCxn id="70" idx="0"/>
          </p:cNvCxnSpPr>
          <p:nvPr/>
        </p:nvCxnSpPr>
        <p:spPr>
          <a:xfrm rot="5400000">
            <a:off x="3264540" y="4676295"/>
            <a:ext cx="769546" cy="379476"/>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4" name="Elbow Connector 73"/>
          <p:cNvCxnSpPr>
            <a:stCxn id="61" idx="2"/>
            <a:endCxn id="72" idx="0"/>
          </p:cNvCxnSpPr>
          <p:nvPr/>
        </p:nvCxnSpPr>
        <p:spPr>
          <a:xfrm rot="16200000" flipH="1">
            <a:off x="3647183" y="4673127"/>
            <a:ext cx="769546" cy="385811"/>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a:stCxn id="61" idx="2"/>
            <a:endCxn id="71" idx="0"/>
          </p:cNvCxnSpPr>
          <p:nvPr/>
        </p:nvCxnSpPr>
        <p:spPr>
          <a:xfrm>
            <a:off x="3839051" y="4481260"/>
            <a:ext cx="6336" cy="769546"/>
          </a:xfrm>
          <a:prstGeom prst="straightConnector1">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76"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03069" y="5250806"/>
            <a:ext cx="316662" cy="914400"/>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82544" y="5250806"/>
            <a:ext cx="316662" cy="91440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62020" y="5250806"/>
            <a:ext cx="316662" cy="914400"/>
          </a:xfrm>
          <a:prstGeom prst="rect">
            <a:avLst/>
          </a:prstGeom>
          <a:noFill/>
          <a:extLst>
            <a:ext uri="{909E8E84-426E-40DD-AFC4-6F175D3DCCD1}">
              <a14:hiddenFill xmlns:a14="http://schemas.microsoft.com/office/drawing/2010/main">
                <a:solidFill>
                  <a:srgbClr val="FFFFFF"/>
                </a:solidFill>
              </a14:hiddenFill>
            </a:ext>
          </a:extLst>
        </p:spPr>
      </p:pic>
      <p:cxnSp>
        <p:nvCxnSpPr>
          <p:cNvPr id="79" name="Elbow Connector 78"/>
          <p:cNvCxnSpPr>
            <a:stCxn id="63" idx="2"/>
            <a:endCxn id="76" idx="0"/>
          </p:cNvCxnSpPr>
          <p:nvPr/>
        </p:nvCxnSpPr>
        <p:spPr>
          <a:xfrm rot="5400000">
            <a:off x="5666365" y="4676296"/>
            <a:ext cx="769546" cy="379475"/>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0" name="Elbow Connector 79"/>
          <p:cNvCxnSpPr>
            <a:stCxn id="63" idx="2"/>
          </p:cNvCxnSpPr>
          <p:nvPr/>
        </p:nvCxnSpPr>
        <p:spPr>
          <a:xfrm rot="16200000" flipH="1">
            <a:off x="6028779" y="4693355"/>
            <a:ext cx="795644" cy="371453"/>
          </a:xfrm>
          <a:prstGeom prst="bentConnector3">
            <a:avLst>
              <a:gd name="adj1" fmla="val 48404"/>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6240874" y="4479563"/>
            <a:ext cx="0" cy="769546"/>
          </a:xfrm>
          <a:prstGeom prst="straightConnector1">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82"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5443" y="5250806"/>
            <a:ext cx="316662" cy="91440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4919" y="5250806"/>
            <a:ext cx="316662" cy="914400"/>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4394" y="5250806"/>
            <a:ext cx="316662" cy="914400"/>
          </a:xfrm>
          <a:prstGeom prst="rect">
            <a:avLst/>
          </a:prstGeom>
          <a:noFill/>
          <a:extLst>
            <a:ext uri="{909E8E84-426E-40DD-AFC4-6F175D3DCCD1}">
              <a14:hiddenFill xmlns:a14="http://schemas.microsoft.com/office/drawing/2010/main">
                <a:solidFill>
                  <a:srgbClr val="FFFFFF"/>
                </a:solidFill>
              </a14:hiddenFill>
            </a:ext>
          </a:extLst>
        </p:spPr>
      </p:pic>
      <p:cxnSp>
        <p:nvCxnSpPr>
          <p:cNvPr id="85" name="Elbow Connector 84"/>
          <p:cNvCxnSpPr>
            <a:stCxn id="64" idx="2"/>
            <a:endCxn id="82" idx="0"/>
          </p:cNvCxnSpPr>
          <p:nvPr/>
        </p:nvCxnSpPr>
        <p:spPr>
          <a:xfrm rot="5400000">
            <a:off x="699163" y="4675871"/>
            <a:ext cx="769546" cy="380324"/>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6" name="Elbow Connector 85"/>
          <p:cNvCxnSpPr>
            <a:stCxn id="64" idx="2"/>
            <a:endCxn id="84" idx="0"/>
          </p:cNvCxnSpPr>
          <p:nvPr/>
        </p:nvCxnSpPr>
        <p:spPr>
          <a:xfrm rot="16200000" flipH="1">
            <a:off x="1078638" y="4676719"/>
            <a:ext cx="769546" cy="378627"/>
          </a:xfrm>
          <a:prstGeom prst="bentConnector3">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64" idx="2"/>
            <a:endCxn id="83" idx="0"/>
          </p:cNvCxnSpPr>
          <p:nvPr/>
        </p:nvCxnSpPr>
        <p:spPr>
          <a:xfrm flipH="1">
            <a:off x="1273250" y="4481260"/>
            <a:ext cx="848" cy="769546"/>
          </a:xfrm>
          <a:prstGeom prst="straightConnector1">
            <a:avLst/>
          </a:prstGeom>
          <a:ln w="2540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20</a:t>
            </a:fld>
            <a:r>
              <a:rPr lang="en-US" smtClean="0"/>
              <a:t> -</a:t>
            </a:r>
            <a:endParaRPr lang="en-US" dirty="0"/>
          </a:p>
        </p:txBody>
      </p:sp>
    </p:spTree>
    <p:extLst>
      <p:ext uri="{BB962C8B-B14F-4D97-AF65-F5344CB8AC3E}">
        <p14:creationId xmlns:p14="http://schemas.microsoft.com/office/powerpoint/2010/main" val="38344433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745" y="108452"/>
            <a:ext cx="11139055" cy="886159"/>
          </a:xfrm>
        </p:spPr>
        <p:txBody>
          <a:bodyPr/>
          <a:lstStyle/>
          <a:p>
            <a:r>
              <a:rPr lang="en-US" dirty="0" smtClean="0">
                <a:latin typeface="+mn-lt"/>
              </a:rPr>
              <a:t>Study Drug Packaging/Labeling</a:t>
            </a:r>
            <a:endParaRPr lang="en-US" dirty="0">
              <a:latin typeface="+mn-lt"/>
            </a:endParaRPr>
          </a:p>
        </p:txBody>
      </p:sp>
      <p:sp>
        <p:nvSpPr>
          <p:cNvPr id="260" name="Can 259"/>
          <p:cNvSpPr/>
          <p:nvPr/>
        </p:nvSpPr>
        <p:spPr>
          <a:xfrm>
            <a:off x="1217466" y="2016386"/>
            <a:ext cx="2162342" cy="3622875"/>
          </a:xfrm>
          <a:prstGeom prst="can">
            <a:avLst/>
          </a:prstGeom>
          <a:solidFill>
            <a:schemeClr val="accent1">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261" name="Oval 260"/>
          <p:cNvSpPr/>
          <p:nvPr/>
        </p:nvSpPr>
        <p:spPr>
          <a:xfrm rot="20599221">
            <a:off x="2601833" y="4441908"/>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Flowchart: Process 261"/>
          <p:cNvSpPr/>
          <p:nvPr/>
        </p:nvSpPr>
        <p:spPr>
          <a:xfrm rot="20599221">
            <a:off x="2812595" y="44386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3" name="Group 262"/>
          <p:cNvGrpSpPr/>
          <p:nvPr/>
        </p:nvGrpSpPr>
        <p:grpSpPr>
          <a:xfrm rot="1572867">
            <a:off x="1211341" y="4511227"/>
            <a:ext cx="445625" cy="457200"/>
            <a:chOff x="4317357" y="3067291"/>
            <a:chExt cx="445625" cy="457200"/>
          </a:xfrm>
        </p:grpSpPr>
        <p:sp>
          <p:nvSpPr>
            <p:cNvPr id="264" name="Oval 26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Flowchart: Process 26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6" name="Group 265"/>
          <p:cNvGrpSpPr/>
          <p:nvPr/>
        </p:nvGrpSpPr>
        <p:grpSpPr>
          <a:xfrm>
            <a:off x="1433191" y="4571027"/>
            <a:ext cx="445625" cy="457200"/>
            <a:chOff x="4317357" y="3067291"/>
            <a:chExt cx="445625" cy="457200"/>
          </a:xfrm>
        </p:grpSpPr>
        <p:sp>
          <p:nvSpPr>
            <p:cNvPr id="267" name="Oval 26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8" name="Flowchart: Process 26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69" name="Group 268"/>
          <p:cNvGrpSpPr/>
          <p:nvPr/>
        </p:nvGrpSpPr>
        <p:grpSpPr>
          <a:xfrm rot="20599221">
            <a:off x="1736066" y="4596102"/>
            <a:ext cx="445625" cy="457200"/>
            <a:chOff x="4317357" y="3067291"/>
            <a:chExt cx="445625" cy="457200"/>
          </a:xfrm>
        </p:grpSpPr>
        <p:sp>
          <p:nvSpPr>
            <p:cNvPr id="270" name="Oval 26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Flowchart: Process 27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2" name="Group 271"/>
          <p:cNvGrpSpPr/>
          <p:nvPr/>
        </p:nvGrpSpPr>
        <p:grpSpPr>
          <a:xfrm rot="20599221">
            <a:off x="1216586" y="4202538"/>
            <a:ext cx="445625" cy="457200"/>
            <a:chOff x="4317357" y="3067291"/>
            <a:chExt cx="445625" cy="457200"/>
          </a:xfrm>
        </p:grpSpPr>
        <p:sp>
          <p:nvSpPr>
            <p:cNvPr id="273" name="Oval 27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Flowchart: Process 27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5" name="Group 274"/>
          <p:cNvGrpSpPr/>
          <p:nvPr/>
        </p:nvGrpSpPr>
        <p:grpSpPr>
          <a:xfrm rot="2032992">
            <a:off x="2139245" y="4609954"/>
            <a:ext cx="445625" cy="457200"/>
            <a:chOff x="4317357" y="3067291"/>
            <a:chExt cx="445625" cy="457200"/>
          </a:xfrm>
        </p:grpSpPr>
        <p:sp>
          <p:nvSpPr>
            <p:cNvPr id="276" name="Oval 27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 name="Flowchart: Process 27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8" name="Group 277"/>
          <p:cNvGrpSpPr/>
          <p:nvPr/>
        </p:nvGrpSpPr>
        <p:grpSpPr>
          <a:xfrm rot="20599221">
            <a:off x="1935053" y="4319664"/>
            <a:ext cx="445625" cy="457200"/>
            <a:chOff x="4317357" y="3067291"/>
            <a:chExt cx="445625" cy="457200"/>
          </a:xfrm>
        </p:grpSpPr>
        <p:sp>
          <p:nvSpPr>
            <p:cNvPr id="279" name="Oval 27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Flowchart: Process 27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1" name="Group 280"/>
          <p:cNvGrpSpPr/>
          <p:nvPr/>
        </p:nvGrpSpPr>
        <p:grpSpPr>
          <a:xfrm rot="290077">
            <a:off x="2087453" y="4472064"/>
            <a:ext cx="445625" cy="457200"/>
            <a:chOff x="4317357" y="3067291"/>
            <a:chExt cx="445625" cy="457200"/>
          </a:xfrm>
        </p:grpSpPr>
        <p:sp>
          <p:nvSpPr>
            <p:cNvPr id="282" name="Oval 28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Flowchart: Process 28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4" name="Group 283"/>
          <p:cNvGrpSpPr/>
          <p:nvPr/>
        </p:nvGrpSpPr>
        <p:grpSpPr>
          <a:xfrm rot="20599221">
            <a:off x="2311974" y="4578890"/>
            <a:ext cx="445625" cy="457200"/>
            <a:chOff x="4317357" y="3067291"/>
            <a:chExt cx="445625" cy="457200"/>
          </a:xfrm>
        </p:grpSpPr>
        <p:sp>
          <p:nvSpPr>
            <p:cNvPr id="285" name="Oval 284"/>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6" name="Flowchart: Process 285"/>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7" name="Group 286"/>
          <p:cNvGrpSpPr/>
          <p:nvPr/>
        </p:nvGrpSpPr>
        <p:grpSpPr>
          <a:xfrm rot="1350877">
            <a:off x="2516748" y="4496075"/>
            <a:ext cx="445625" cy="457200"/>
            <a:chOff x="4317357" y="3067291"/>
            <a:chExt cx="445625" cy="457200"/>
          </a:xfrm>
        </p:grpSpPr>
        <p:sp>
          <p:nvSpPr>
            <p:cNvPr id="288" name="Oval 28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9" name="Flowchart: Process 28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0" name="Group 289"/>
          <p:cNvGrpSpPr/>
          <p:nvPr/>
        </p:nvGrpSpPr>
        <p:grpSpPr>
          <a:xfrm rot="3393184">
            <a:off x="2493498" y="4566526"/>
            <a:ext cx="445625" cy="457200"/>
            <a:chOff x="4317357" y="3067291"/>
            <a:chExt cx="445625" cy="457200"/>
          </a:xfrm>
        </p:grpSpPr>
        <p:sp>
          <p:nvSpPr>
            <p:cNvPr id="291" name="Oval 29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Flowchart: Process 29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3" name="Group 292"/>
          <p:cNvGrpSpPr/>
          <p:nvPr/>
        </p:nvGrpSpPr>
        <p:grpSpPr>
          <a:xfrm rot="20599221">
            <a:off x="1807566" y="4024594"/>
            <a:ext cx="445625" cy="457200"/>
            <a:chOff x="4317357" y="3067291"/>
            <a:chExt cx="445625" cy="457200"/>
          </a:xfrm>
        </p:grpSpPr>
        <p:sp>
          <p:nvSpPr>
            <p:cNvPr id="294" name="Oval 29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Flowchart: Process 29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6" name="Group 295"/>
          <p:cNvGrpSpPr/>
          <p:nvPr/>
        </p:nvGrpSpPr>
        <p:grpSpPr>
          <a:xfrm rot="965626">
            <a:off x="2590071" y="4146164"/>
            <a:ext cx="445625" cy="457200"/>
            <a:chOff x="4317357" y="3067291"/>
            <a:chExt cx="445625" cy="457200"/>
          </a:xfrm>
        </p:grpSpPr>
        <p:sp>
          <p:nvSpPr>
            <p:cNvPr id="297" name="Oval 29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Flowchart: Process 29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9" name="Group 298"/>
          <p:cNvGrpSpPr/>
          <p:nvPr/>
        </p:nvGrpSpPr>
        <p:grpSpPr>
          <a:xfrm rot="1088775">
            <a:off x="1579301" y="4265149"/>
            <a:ext cx="445625" cy="457200"/>
            <a:chOff x="4317357" y="3067291"/>
            <a:chExt cx="445625" cy="457200"/>
          </a:xfrm>
        </p:grpSpPr>
        <p:sp>
          <p:nvSpPr>
            <p:cNvPr id="300" name="Oval 29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Flowchart: Process 30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2" name="Group 301"/>
          <p:cNvGrpSpPr/>
          <p:nvPr/>
        </p:nvGrpSpPr>
        <p:grpSpPr>
          <a:xfrm rot="1088775">
            <a:off x="1731701" y="4417549"/>
            <a:ext cx="445625" cy="457200"/>
            <a:chOff x="4317357" y="3067291"/>
            <a:chExt cx="445625" cy="457200"/>
          </a:xfrm>
        </p:grpSpPr>
        <p:sp>
          <p:nvSpPr>
            <p:cNvPr id="303" name="Oval 30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Flowchart: Process 30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05" name="Group 304"/>
          <p:cNvGrpSpPr/>
          <p:nvPr/>
        </p:nvGrpSpPr>
        <p:grpSpPr>
          <a:xfrm rot="9283022">
            <a:off x="2223311" y="4160317"/>
            <a:ext cx="445625" cy="457200"/>
            <a:chOff x="4317357" y="3067291"/>
            <a:chExt cx="445625" cy="457200"/>
          </a:xfrm>
        </p:grpSpPr>
        <p:sp>
          <p:nvSpPr>
            <p:cNvPr id="306" name="Oval 30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Flowchart: Process 30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08" name="Can 307"/>
          <p:cNvSpPr/>
          <p:nvPr/>
        </p:nvSpPr>
        <p:spPr>
          <a:xfrm>
            <a:off x="5158655" y="3819064"/>
            <a:ext cx="1005840" cy="1618699"/>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309" name="Can 308"/>
          <p:cNvSpPr/>
          <p:nvPr/>
        </p:nvSpPr>
        <p:spPr>
          <a:xfrm>
            <a:off x="6425855" y="5107037"/>
            <a:ext cx="687002" cy="341002"/>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310" name="Group 309"/>
          <p:cNvGrpSpPr/>
          <p:nvPr/>
        </p:nvGrpSpPr>
        <p:grpSpPr>
          <a:xfrm>
            <a:off x="5178132" y="4425170"/>
            <a:ext cx="977291" cy="1003139"/>
            <a:chOff x="5178132" y="5221427"/>
            <a:chExt cx="977291" cy="1003139"/>
          </a:xfrm>
        </p:grpSpPr>
        <p:sp>
          <p:nvSpPr>
            <p:cNvPr id="311" name="Oval 310"/>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Flowchart: Process 311"/>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Oval 312"/>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Flowchart: Process 313"/>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Oval 314"/>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Flowchart: Process 315"/>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Oval 316"/>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Flowchart: Process 317"/>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Oval 318"/>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Flowchart: Process 319"/>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Oval 320"/>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Flowchart: Process 321"/>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Oval 322"/>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Flowchart: Process 323"/>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5" name="Group 324"/>
          <p:cNvGrpSpPr/>
          <p:nvPr/>
        </p:nvGrpSpPr>
        <p:grpSpPr>
          <a:xfrm>
            <a:off x="7000949" y="2672064"/>
            <a:ext cx="1905794" cy="1618699"/>
            <a:chOff x="3759475" y="3314998"/>
            <a:chExt cx="2790272" cy="2606931"/>
          </a:xfrm>
        </p:grpSpPr>
        <p:sp>
          <p:nvSpPr>
            <p:cNvPr id="326" name="Can 325"/>
            <p:cNvSpPr/>
            <p:nvPr/>
          </p:nvSpPr>
          <p:spPr>
            <a:xfrm>
              <a:off x="3759475" y="3314998"/>
              <a:ext cx="1472650" cy="2606931"/>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327" name="Can 326"/>
            <p:cNvSpPr/>
            <p:nvPr/>
          </p:nvSpPr>
          <p:spPr>
            <a:xfrm>
              <a:off x="5543908" y="5367944"/>
              <a:ext cx="1005839" cy="549187"/>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328" name="Group 327"/>
          <p:cNvGrpSpPr/>
          <p:nvPr/>
        </p:nvGrpSpPr>
        <p:grpSpPr>
          <a:xfrm>
            <a:off x="7020426" y="3278170"/>
            <a:ext cx="977291" cy="1003139"/>
            <a:chOff x="7020426" y="4074427"/>
            <a:chExt cx="977291" cy="1003139"/>
          </a:xfrm>
        </p:grpSpPr>
        <p:grpSp>
          <p:nvGrpSpPr>
            <p:cNvPr id="329" name="Group 328"/>
            <p:cNvGrpSpPr/>
            <p:nvPr/>
          </p:nvGrpSpPr>
          <p:grpSpPr>
            <a:xfrm>
              <a:off x="7020426" y="4233789"/>
              <a:ext cx="977291" cy="843777"/>
              <a:chOff x="7020426" y="4233789"/>
              <a:chExt cx="977291" cy="843777"/>
            </a:xfrm>
          </p:grpSpPr>
          <p:grpSp>
            <p:nvGrpSpPr>
              <p:cNvPr id="333" name="Group 332"/>
              <p:cNvGrpSpPr/>
              <p:nvPr/>
            </p:nvGrpSpPr>
            <p:grpSpPr>
              <a:xfrm rot="3393184">
                <a:off x="7293531" y="4626154"/>
                <a:ext cx="445625" cy="457200"/>
                <a:chOff x="4317357" y="3067291"/>
                <a:chExt cx="445625" cy="457200"/>
              </a:xfrm>
            </p:grpSpPr>
            <p:sp>
              <p:nvSpPr>
                <p:cNvPr id="349" name="Oval 34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Flowchart: Process 34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4" name="Group 333"/>
              <p:cNvGrpSpPr/>
              <p:nvPr/>
            </p:nvGrpSpPr>
            <p:grpSpPr>
              <a:xfrm rot="965626">
                <a:off x="7552092" y="4610724"/>
                <a:ext cx="445625" cy="457200"/>
                <a:chOff x="4317357" y="3067291"/>
                <a:chExt cx="445625" cy="457200"/>
              </a:xfrm>
            </p:grpSpPr>
            <p:sp>
              <p:nvSpPr>
                <p:cNvPr id="347" name="Oval 34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Flowchart: Process 34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5" name="Group 334"/>
              <p:cNvGrpSpPr/>
              <p:nvPr/>
            </p:nvGrpSpPr>
            <p:grpSpPr>
              <a:xfrm rot="1088775">
                <a:off x="7021279" y="4569963"/>
                <a:ext cx="445625" cy="457200"/>
                <a:chOff x="4317357" y="3067291"/>
                <a:chExt cx="445625" cy="457200"/>
              </a:xfrm>
            </p:grpSpPr>
            <p:sp>
              <p:nvSpPr>
                <p:cNvPr id="345" name="Oval 344"/>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Flowchart: Process 345"/>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6" name="Group 335"/>
              <p:cNvGrpSpPr/>
              <p:nvPr/>
            </p:nvGrpSpPr>
            <p:grpSpPr>
              <a:xfrm rot="9283022">
                <a:off x="7370532" y="4289202"/>
                <a:ext cx="445625" cy="457200"/>
                <a:chOff x="4317357" y="3067291"/>
                <a:chExt cx="445625" cy="457200"/>
              </a:xfrm>
            </p:grpSpPr>
            <p:sp>
              <p:nvSpPr>
                <p:cNvPr id="343" name="Oval 34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Flowchart: Process 34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7" name="Group 336"/>
              <p:cNvGrpSpPr/>
              <p:nvPr/>
            </p:nvGrpSpPr>
            <p:grpSpPr>
              <a:xfrm rot="20599221">
                <a:off x="7020426" y="4233789"/>
                <a:ext cx="445625" cy="457200"/>
                <a:chOff x="4317357" y="3067291"/>
                <a:chExt cx="445625" cy="457200"/>
              </a:xfrm>
            </p:grpSpPr>
            <p:sp>
              <p:nvSpPr>
                <p:cNvPr id="341" name="Oval 34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Flowchart: Process 34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8" name="Group 337"/>
              <p:cNvGrpSpPr/>
              <p:nvPr/>
            </p:nvGrpSpPr>
            <p:grpSpPr>
              <a:xfrm rot="1088775">
                <a:off x="7547950" y="4267180"/>
                <a:ext cx="445625" cy="457200"/>
                <a:chOff x="4317357" y="3067291"/>
                <a:chExt cx="445625" cy="457200"/>
              </a:xfrm>
            </p:grpSpPr>
            <p:sp>
              <p:nvSpPr>
                <p:cNvPr id="339" name="Oval 33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Flowchart: Process 33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30" name="Group 329"/>
            <p:cNvGrpSpPr/>
            <p:nvPr/>
          </p:nvGrpSpPr>
          <p:grpSpPr>
            <a:xfrm rot="1088775">
              <a:off x="7344379" y="4074427"/>
              <a:ext cx="445625" cy="457200"/>
              <a:chOff x="4317357" y="3067291"/>
              <a:chExt cx="445625" cy="457200"/>
            </a:xfrm>
          </p:grpSpPr>
          <p:sp>
            <p:nvSpPr>
              <p:cNvPr id="331" name="Oval 33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Flowchart: Process 33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51" name="Group 350"/>
          <p:cNvGrpSpPr/>
          <p:nvPr/>
        </p:nvGrpSpPr>
        <p:grpSpPr>
          <a:xfrm>
            <a:off x="9364174" y="3819914"/>
            <a:ext cx="1934441" cy="1618699"/>
            <a:chOff x="3759475" y="3314998"/>
            <a:chExt cx="2832214" cy="2606931"/>
          </a:xfrm>
        </p:grpSpPr>
        <p:sp>
          <p:nvSpPr>
            <p:cNvPr id="352" name="Can 351"/>
            <p:cNvSpPr/>
            <p:nvPr/>
          </p:nvSpPr>
          <p:spPr>
            <a:xfrm>
              <a:off x="3759475" y="3314998"/>
              <a:ext cx="1472650" cy="2606931"/>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353" name="Can 352"/>
            <p:cNvSpPr/>
            <p:nvPr/>
          </p:nvSpPr>
          <p:spPr>
            <a:xfrm>
              <a:off x="5585850" y="5372742"/>
              <a:ext cx="1005839" cy="549187"/>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354" name="Group 353"/>
          <p:cNvGrpSpPr/>
          <p:nvPr/>
        </p:nvGrpSpPr>
        <p:grpSpPr>
          <a:xfrm>
            <a:off x="9383651" y="4426020"/>
            <a:ext cx="977291" cy="1003139"/>
            <a:chOff x="9383651" y="5222277"/>
            <a:chExt cx="977291" cy="1003139"/>
          </a:xfrm>
        </p:grpSpPr>
        <p:grpSp>
          <p:nvGrpSpPr>
            <p:cNvPr id="355" name="Group 354"/>
            <p:cNvGrpSpPr/>
            <p:nvPr/>
          </p:nvGrpSpPr>
          <p:grpSpPr>
            <a:xfrm rot="3393184">
              <a:off x="9656756" y="5774004"/>
              <a:ext cx="445625" cy="457200"/>
              <a:chOff x="4317357" y="3067291"/>
              <a:chExt cx="445625" cy="457200"/>
            </a:xfrm>
          </p:grpSpPr>
          <p:sp>
            <p:nvSpPr>
              <p:cNvPr id="374" name="Oval 37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5" name="Flowchart: Process 37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6" name="Group 355"/>
            <p:cNvGrpSpPr/>
            <p:nvPr/>
          </p:nvGrpSpPr>
          <p:grpSpPr>
            <a:xfrm rot="965626">
              <a:off x="9915317" y="5758574"/>
              <a:ext cx="445625" cy="457200"/>
              <a:chOff x="4317357" y="3067291"/>
              <a:chExt cx="445625" cy="457200"/>
            </a:xfrm>
          </p:grpSpPr>
          <p:sp>
            <p:nvSpPr>
              <p:cNvPr id="372" name="Oval 37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3" name="Flowchart: Process 37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7" name="Group 356"/>
            <p:cNvGrpSpPr/>
            <p:nvPr/>
          </p:nvGrpSpPr>
          <p:grpSpPr>
            <a:xfrm rot="1088775">
              <a:off x="9384504" y="5717813"/>
              <a:ext cx="445625" cy="457200"/>
              <a:chOff x="4317357" y="3067291"/>
              <a:chExt cx="445625" cy="457200"/>
            </a:xfrm>
          </p:grpSpPr>
          <p:sp>
            <p:nvSpPr>
              <p:cNvPr id="370" name="Oval 36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Flowchart: Process 37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8" name="Group 357"/>
            <p:cNvGrpSpPr/>
            <p:nvPr/>
          </p:nvGrpSpPr>
          <p:grpSpPr>
            <a:xfrm rot="9283022">
              <a:off x="9733757" y="5437052"/>
              <a:ext cx="445625" cy="457200"/>
              <a:chOff x="4317357" y="3067291"/>
              <a:chExt cx="445625" cy="457200"/>
            </a:xfrm>
          </p:grpSpPr>
          <p:sp>
            <p:nvSpPr>
              <p:cNvPr id="368" name="Oval 36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9" name="Flowchart: Process 36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9" name="Group 358"/>
            <p:cNvGrpSpPr/>
            <p:nvPr/>
          </p:nvGrpSpPr>
          <p:grpSpPr>
            <a:xfrm rot="20599221">
              <a:off x="9383651" y="5381639"/>
              <a:ext cx="445625" cy="457200"/>
              <a:chOff x="4317357" y="3067291"/>
              <a:chExt cx="445625" cy="457200"/>
            </a:xfrm>
          </p:grpSpPr>
          <p:sp>
            <p:nvSpPr>
              <p:cNvPr id="366" name="Oval 36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Flowchart: Process 36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0" name="Group 359"/>
            <p:cNvGrpSpPr/>
            <p:nvPr/>
          </p:nvGrpSpPr>
          <p:grpSpPr>
            <a:xfrm rot="1088775">
              <a:off x="9911175" y="5415030"/>
              <a:ext cx="445625" cy="457200"/>
              <a:chOff x="4317357" y="3067291"/>
              <a:chExt cx="445625" cy="457200"/>
            </a:xfrm>
          </p:grpSpPr>
          <p:sp>
            <p:nvSpPr>
              <p:cNvPr id="364" name="Oval 36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5" name="Flowchart: Process 36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1" name="Group 360"/>
            <p:cNvGrpSpPr/>
            <p:nvPr/>
          </p:nvGrpSpPr>
          <p:grpSpPr>
            <a:xfrm rot="1088775">
              <a:off x="9707604" y="5222277"/>
              <a:ext cx="445625" cy="457200"/>
              <a:chOff x="4317357" y="3067291"/>
              <a:chExt cx="445625" cy="457200"/>
            </a:xfrm>
          </p:grpSpPr>
          <p:sp>
            <p:nvSpPr>
              <p:cNvPr id="362" name="Oval 36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Flowchart: Process 36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376" name="Elbow Connector 375"/>
          <p:cNvCxnSpPr>
            <a:stCxn id="260" idx="0"/>
            <a:endCxn id="308" idx="0"/>
          </p:cNvCxnSpPr>
          <p:nvPr/>
        </p:nvCxnSpPr>
        <p:spPr>
          <a:xfrm rot="16200000" flipH="1">
            <a:off x="3223330" y="1632279"/>
            <a:ext cx="1513552" cy="3362938"/>
          </a:xfrm>
          <a:prstGeom prst="bentConnector3">
            <a:avLst>
              <a:gd name="adj1" fmla="val -50820"/>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77" name="Elbow Connector 376"/>
          <p:cNvCxnSpPr>
            <a:stCxn id="260" idx="0"/>
            <a:endCxn id="326" idx="0"/>
          </p:cNvCxnSpPr>
          <p:nvPr/>
        </p:nvCxnSpPr>
        <p:spPr>
          <a:xfrm rot="16200000" flipH="1">
            <a:off x="4717977" y="137632"/>
            <a:ext cx="366552" cy="5205232"/>
          </a:xfrm>
          <a:prstGeom prst="bentConnector3">
            <a:avLst>
              <a:gd name="adj1" fmla="val -209844"/>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78" name="Elbow Connector 377"/>
          <p:cNvCxnSpPr>
            <a:stCxn id="260" idx="0"/>
            <a:endCxn id="352" idx="0"/>
          </p:cNvCxnSpPr>
          <p:nvPr/>
        </p:nvCxnSpPr>
        <p:spPr>
          <a:xfrm rot="16200000" flipH="1">
            <a:off x="5325664" y="-470055"/>
            <a:ext cx="1514402" cy="7568457"/>
          </a:xfrm>
          <a:prstGeom prst="bentConnector3">
            <a:avLst>
              <a:gd name="adj1" fmla="val -50791"/>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379" name="Group 378"/>
          <p:cNvGrpSpPr/>
          <p:nvPr/>
        </p:nvGrpSpPr>
        <p:grpSpPr>
          <a:xfrm rot="1572867">
            <a:off x="1237105" y="5082553"/>
            <a:ext cx="445625" cy="457200"/>
            <a:chOff x="4317357" y="3067291"/>
            <a:chExt cx="445625" cy="457200"/>
          </a:xfrm>
        </p:grpSpPr>
        <p:sp>
          <p:nvSpPr>
            <p:cNvPr id="380" name="Oval 37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1" name="Flowchart: Process 38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2" name="Group 381"/>
          <p:cNvGrpSpPr/>
          <p:nvPr/>
        </p:nvGrpSpPr>
        <p:grpSpPr>
          <a:xfrm>
            <a:off x="1458955" y="5142353"/>
            <a:ext cx="445625" cy="457200"/>
            <a:chOff x="4317357" y="3067291"/>
            <a:chExt cx="445625" cy="457200"/>
          </a:xfrm>
        </p:grpSpPr>
        <p:sp>
          <p:nvSpPr>
            <p:cNvPr id="383" name="Oval 38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4" name="Flowchart: Process 38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5" name="Group 384"/>
          <p:cNvGrpSpPr/>
          <p:nvPr/>
        </p:nvGrpSpPr>
        <p:grpSpPr>
          <a:xfrm rot="20599221">
            <a:off x="1761830" y="5167428"/>
            <a:ext cx="445625" cy="457200"/>
            <a:chOff x="4317357" y="3067291"/>
            <a:chExt cx="445625" cy="457200"/>
          </a:xfrm>
        </p:grpSpPr>
        <p:sp>
          <p:nvSpPr>
            <p:cNvPr id="386" name="Oval 38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7" name="Flowchart: Process 38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8" name="Group 387"/>
          <p:cNvGrpSpPr/>
          <p:nvPr/>
        </p:nvGrpSpPr>
        <p:grpSpPr>
          <a:xfrm rot="20599221">
            <a:off x="1242350" y="4773864"/>
            <a:ext cx="445625" cy="457200"/>
            <a:chOff x="4317357" y="3067291"/>
            <a:chExt cx="445625" cy="457200"/>
          </a:xfrm>
        </p:grpSpPr>
        <p:sp>
          <p:nvSpPr>
            <p:cNvPr id="389" name="Oval 38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0" name="Flowchart: Process 38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1" name="Group 390"/>
          <p:cNvGrpSpPr/>
          <p:nvPr/>
        </p:nvGrpSpPr>
        <p:grpSpPr>
          <a:xfrm rot="2032992">
            <a:off x="2165009" y="5181280"/>
            <a:ext cx="445625" cy="457200"/>
            <a:chOff x="4317357" y="3067291"/>
            <a:chExt cx="445625" cy="457200"/>
          </a:xfrm>
        </p:grpSpPr>
        <p:sp>
          <p:nvSpPr>
            <p:cNvPr id="392" name="Oval 39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3" name="Flowchart: Process 39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4" name="Group 393"/>
          <p:cNvGrpSpPr/>
          <p:nvPr/>
        </p:nvGrpSpPr>
        <p:grpSpPr>
          <a:xfrm rot="20599221">
            <a:off x="1960817" y="4890990"/>
            <a:ext cx="445625" cy="457200"/>
            <a:chOff x="4317357" y="3067291"/>
            <a:chExt cx="445625" cy="457200"/>
          </a:xfrm>
        </p:grpSpPr>
        <p:sp>
          <p:nvSpPr>
            <p:cNvPr id="395" name="Oval 394"/>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Flowchart: Process 395"/>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7" name="Group 396"/>
          <p:cNvGrpSpPr/>
          <p:nvPr/>
        </p:nvGrpSpPr>
        <p:grpSpPr>
          <a:xfrm rot="290077">
            <a:off x="2113217" y="5043390"/>
            <a:ext cx="445625" cy="457200"/>
            <a:chOff x="4317357" y="3067291"/>
            <a:chExt cx="445625" cy="457200"/>
          </a:xfrm>
        </p:grpSpPr>
        <p:sp>
          <p:nvSpPr>
            <p:cNvPr id="398" name="Oval 39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9" name="Flowchart: Process 39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0" name="Group 399"/>
          <p:cNvGrpSpPr/>
          <p:nvPr/>
        </p:nvGrpSpPr>
        <p:grpSpPr>
          <a:xfrm rot="20599221">
            <a:off x="2337738" y="5150216"/>
            <a:ext cx="445625" cy="457200"/>
            <a:chOff x="4317357" y="3067291"/>
            <a:chExt cx="445625" cy="457200"/>
          </a:xfrm>
        </p:grpSpPr>
        <p:sp>
          <p:nvSpPr>
            <p:cNvPr id="401" name="Oval 40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2" name="Flowchart: Process 40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3" name="Group 402"/>
          <p:cNvGrpSpPr/>
          <p:nvPr/>
        </p:nvGrpSpPr>
        <p:grpSpPr>
          <a:xfrm rot="1350877">
            <a:off x="2542512" y="5067401"/>
            <a:ext cx="445625" cy="457200"/>
            <a:chOff x="4317357" y="3067291"/>
            <a:chExt cx="445625" cy="457200"/>
          </a:xfrm>
        </p:grpSpPr>
        <p:sp>
          <p:nvSpPr>
            <p:cNvPr id="404" name="Oval 40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Flowchart: Process 40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6" name="Group 405"/>
          <p:cNvGrpSpPr/>
          <p:nvPr/>
        </p:nvGrpSpPr>
        <p:grpSpPr>
          <a:xfrm rot="3393184">
            <a:off x="2519262" y="5137852"/>
            <a:ext cx="445625" cy="457200"/>
            <a:chOff x="4317357" y="3067291"/>
            <a:chExt cx="445625" cy="457200"/>
          </a:xfrm>
        </p:grpSpPr>
        <p:sp>
          <p:nvSpPr>
            <p:cNvPr id="407" name="Oval 40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Flowchart: Process 40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9" name="Group 408"/>
          <p:cNvGrpSpPr/>
          <p:nvPr/>
        </p:nvGrpSpPr>
        <p:grpSpPr>
          <a:xfrm rot="20599221">
            <a:off x="1833330" y="4595920"/>
            <a:ext cx="445625" cy="457200"/>
            <a:chOff x="4317357" y="3067291"/>
            <a:chExt cx="445625" cy="457200"/>
          </a:xfrm>
        </p:grpSpPr>
        <p:sp>
          <p:nvSpPr>
            <p:cNvPr id="410" name="Oval 40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1" name="Flowchart: Process 41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2" name="Group 411"/>
          <p:cNvGrpSpPr/>
          <p:nvPr/>
        </p:nvGrpSpPr>
        <p:grpSpPr>
          <a:xfrm rot="965626">
            <a:off x="2615835" y="4717490"/>
            <a:ext cx="445625" cy="457200"/>
            <a:chOff x="4317357" y="3067291"/>
            <a:chExt cx="445625" cy="457200"/>
          </a:xfrm>
        </p:grpSpPr>
        <p:sp>
          <p:nvSpPr>
            <p:cNvPr id="413" name="Oval 41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4" name="Flowchart: Process 41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5" name="Group 414"/>
          <p:cNvGrpSpPr/>
          <p:nvPr/>
        </p:nvGrpSpPr>
        <p:grpSpPr>
          <a:xfrm rot="1088775">
            <a:off x="1605065" y="4836475"/>
            <a:ext cx="445625" cy="457200"/>
            <a:chOff x="4317357" y="3067291"/>
            <a:chExt cx="445625" cy="457200"/>
          </a:xfrm>
        </p:grpSpPr>
        <p:sp>
          <p:nvSpPr>
            <p:cNvPr id="416" name="Oval 41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7" name="Flowchart: Process 41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8" name="Group 417"/>
          <p:cNvGrpSpPr/>
          <p:nvPr/>
        </p:nvGrpSpPr>
        <p:grpSpPr>
          <a:xfrm rot="1088775">
            <a:off x="1757465" y="4988875"/>
            <a:ext cx="445625" cy="457200"/>
            <a:chOff x="4317357" y="3067291"/>
            <a:chExt cx="445625" cy="457200"/>
          </a:xfrm>
        </p:grpSpPr>
        <p:sp>
          <p:nvSpPr>
            <p:cNvPr id="419" name="Oval 41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 name="Flowchart: Process 41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1" name="Group 420"/>
          <p:cNvGrpSpPr/>
          <p:nvPr/>
        </p:nvGrpSpPr>
        <p:grpSpPr>
          <a:xfrm rot="9283022">
            <a:off x="2249075" y="4731643"/>
            <a:ext cx="445625" cy="457200"/>
            <a:chOff x="4317357" y="3067291"/>
            <a:chExt cx="445625" cy="457200"/>
          </a:xfrm>
        </p:grpSpPr>
        <p:sp>
          <p:nvSpPr>
            <p:cNvPr id="422" name="Oval 42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3" name="Flowchart: Process 42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4" name="Group 423"/>
          <p:cNvGrpSpPr/>
          <p:nvPr/>
        </p:nvGrpSpPr>
        <p:grpSpPr>
          <a:xfrm rot="1572867">
            <a:off x="1540928" y="5062559"/>
            <a:ext cx="445625" cy="457200"/>
            <a:chOff x="4317357" y="3067291"/>
            <a:chExt cx="445625" cy="457200"/>
          </a:xfrm>
        </p:grpSpPr>
        <p:sp>
          <p:nvSpPr>
            <p:cNvPr id="425" name="Oval 424"/>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6" name="Flowchart: Process 425"/>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7" name="Group 426"/>
          <p:cNvGrpSpPr/>
          <p:nvPr/>
        </p:nvGrpSpPr>
        <p:grpSpPr>
          <a:xfrm>
            <a:off x="1762778" y="5122359"/>
            <a:ext cx="445625" cy="457200"/>
            <a:chOff x="4317357" y="3067291"/>
            <a:chExt cx="445625" cy="457200"/>
          </a:xfrm>
        </p:grpSpPr>
        <p:sp>
          <p:nvSpPr>
            <p:cNvPr id="428" name="Oval 42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9" name="Flowchart: Process 42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0" name="Group 429"/>
          <p:cNvGrpSpPr/>
          <p:nvPr/>
        </p:nvGrpSpPr>
        <p:grpSpPr>
          <a:xfrm rot="20599221">
            <a:off x="2065653" y="5147434"/>
            <a:ext cx="445625" cy="457200"/>
            <a:chOff x="4317357" y="3067291"/>
            <a:chExt cx="445625" cy="457200"/>
          </a:xfrm>
        </p:grpSpPr>
        <p:sp>
          <p:nvSpPr>
            <p:cNvPr id="431" name="Oval 43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2" name="Flowchart: Process 43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3" name="Group 432"/>
          <p:cNvGrpSpPr/>
          <p:nvPr/>
        </p:nvGrpSpPr>
        <p:grpSpPr>
          <a:xfrm rot="20599221">
            <a:off x="1546173" y="4753870"/>
            <a:ext cx="445625" cy="457200"/>
            <a:chOff x="4317357" y="3067291"/>
            <a:chExt cx="445625" cy="457200"/>
          </a:xfrm>
        </p:grpSpPr>
        <p:sp>
          <p:nvSpPr>
            <p:cNvPr id="434" name="Oval 43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5" name="Flowchart: Process 43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6" name="Group 435"/>
          <p:cNvGrpSpPr/>
          <p:nvPr/>
        </p:nvGrpSpPr>
        <p:grpSpPr>
          <a:xfrm rot="2032992">
            <a:off x="2468832" y="5161286"/>
            <a:ext cx="445625" cy="457200"/>
            <a:chOff x="4317357" y="3067291"/>
            <a:chExt cx="445625" cy="457200"/>
          </a:xfrm>
        </p:grpSpPr>
        <p:sp>
          <p:nvSpPr>
            <p:cNvPr id="437" name="Oval 43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8" name="Flowchart: Process 43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9" name="Group 438"/>
          <p:cNvGrpSpPr/>
          <p:nvPr/>
        </p:nvGrpSpPr>
        <p:grpSpPr>
          <a:xfrm rot="20599221">
            <a:off x="2264640" y="4870996"/>
            <a:ext cx="445625" cy="457200"/>
            <a:chOff x="4317357" y="3067291"/>
            <a:chExt cx="445625" cy="457200"/>
          </a:xfrm>
        </p:grpSpPr>
        <p:sp>
          <p:nvSpPr>
            <p:cNvPr id="440" name="Oval 43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1" name="Flowchart: Process 44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2" name="Group 441"/>
          <p:cNvGrpSpPr/>
          <p:nvPr/>
        </p:nvGrpSpPr>
        <p:grpSpPr>
          <a:xfrm rot="290077">
            <a:off x="2417040" y="5023396"/>
            <a:ext cx="445625" cy="457200"/>
            <a:chOff x="4317357" y="3067291"/>
            <a:chExt cx="445625" cy="457200"/>
          </a:xfrm>
        </p:grpSpPr>
        <p:sp>
          <p:nvSpPr>
            <p:cNvPr id="443" name="Oval 44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4" name="Flowchart: Process 44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5" name="Group 444"/>
          <p:cNvGrpSpPr/>
          <p:nvPr/>
        </p:nvGrpSpPr>
        <p:grpSpPr>
          <a:xfrm rot="20599221">
            <a:off x="2641561" y="5130222"/>
            <a:ext cx="445625" cy="457200"/>
            <a:chOff x="4317357" y="3067291"/>
            <a:chExt cx="445625" cy="457200"/>
          </a:xfrm>
        </p:grpSpPr>
        <p:sp>
          <p:nvSpPr>
            <p:cNvPr id="446" name="Oval 44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Flowchart: Process 44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8" name="Group 447"/>
          <p:cNvGrpSpPr/>
          <p:nvPr/>
        </p:nvGrpSpPr>
        <p:grpSpPr>
          <a:xfrm rot="1350877">
            <a:off x="2927360" y="5047407"/>
            <a:ext cx="445625" cy="457200"/>
            <a:chOff x="4317357" y="3067291"/>
            <a:chExt cx="445625" cy="457200"/>
          </a:xfrm>
        </p:grpSpPr>
        <p:sp>
          <p:nvSpPr>
            <p:cNvPr id="449" name="Oval 44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 name="Flowchart: Process 44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1" name="Group 450"/>
          <p:cNvGrpSpPr/>
          <p:nvPr/>
        </p:nvGrpSpPr>
        <p:grpSpPr>
          <a:xfrm rot="20599221">
            <a:off x="2137153" y="4575926"/>
            <a:ext cx="445625" cy="457200"/>
            <a:chOff x="4317357" y="3067291"/>
            <a:chExt cx="445625" cy="457200"/>
          </a:xfrm>
        </p:grpSpPr>
        <p:sp>
          <p:nvSpPr>
            <p:cNvPr id="452" name="Oval 45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Flowchart: Process 45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4" name="Group 453"/>
          <p:cNvGrpSpPr/>
          <p:nvPr/>
        </p:nvGrpSpPr>
        <p:grpSpPr>
          <a:xfrm rot="965626">
            <a:off x="2919658" y="4697496"/>
            <a:ext cx="445625" cy="457200"/>
            <a:chOff x="4317357" y="3067291"/>
            <a:chExt cx="445625" cy="457200"/>
          </a:xfrm>
        </p:grpSpPr>
        <p:sp>
          <p:nvSpPr>
            <p:cNvPr id="455" name="Oval 454"/>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6" name="Flowchart: Process 455"/>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7" name="Group 456"/>
          <p:cNvGrpSpPr/>
          <p:nvPr/>
        </p:nvGrpSpPr>
        <p:grpSpPr>
          <a:xfrm rot="1088775">
            <a:off x="1908888" y="4816481"/>
            <a:ext cx="445625" cy="457200"/>
            <a:chOff x="4317357" y="3067291"/>
            <a:chExt cx="445625" cy="457200"/>
          </a:xfrm>
        </p:grpSpPr>
        <p:sp>
          <p:nvSpPr>
            <p:cNvPr id="458" name="Oval 45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Flowchart: Process 45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0" name="Group 459"/>
          <p:cNvGrpSpPr/>
          <p:nvPr/>
        </p:nvGrpSpPr>
        <p:grpSpPr>
          <a:xfrm rot="1088775">
            <a:off x="2061288" y="4968881"/>
            <a:ext cx="445625" cy="457200"/>
            <a:chOff x="4317357" y="3067291"/>
            <a:chExt cx="445625" cy="457200"/>
          </a:xfrm>
        </p:grpSpPr>
        <p:sp>
          <p:nvSpPr>
            <p:cNvPr id="461" name="Oval 46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2" name="Flowchart: Process 46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3" name="Group 462"/>
          <p:cNvGrpSpPr/>
          <p:nvPr/>
        </p:nvGrpSpPr>
        <p:grpSpPr>
          <a:xfrm rot="9283022">
            <a:off x="2552898" y="4711649"/>
            <a:ext cx="445625" cy="457200"/>
            <a:chOff x="4317357" y="3067291"/>
            <a:chExt cx="445625" cy="457200"/>
          </a:xfrm>
        </p:grpSpPr>
        <p:sp>
          <p:nvSpPr>
            <p:cNvPr id="464" name="Oval 46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5" name="Flowchart: Process 46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6" name="Group 465"/>
          <p:cNvGrpSpPr/>
          <p:nvPr/>
        </p:nvGrpSpPr>
        <p:grpSpPr>
          <a:xfrm rot="1572867">
            <a:off x="1576954" y="4323869"/>
            <a:ext cx="445625" cy="457200"/>
            <a:chOff x="4317357" y="3067291"/>
            <a:chExt cx="445625" cy="457200"/>
          </a:xfrm>
        </p:grpSpPr>
        <p:sp>
          <p:nvSpPr>
            <p:cNvPr id="467" name="Oval 46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8" name="Flowchart: Process 46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9" name="Group 468"/>
          <p:cNvGrpSpPr/>
          <p:nvPr/>
        </p:nvGrpSpPr>
        <p:grpSpPr>
          <a:xfrm>
            <a:off x="1798804" y="4383669"/>
            <a:ext cx="445625" cy="457200"/>
            <a:chOff x="4317357" y="3067291"/>
            <a:chExt cx="445625" cy="457200"/>
          </a:xfrm>
        </p:grpSpPr>
        <p:sp>
          <p:nvSpPr>
            <p:cNvPr id="470" name="Oval 46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1" name="Flowchart: Process 47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2" name="Group 471"/>
          <p:cNvGrpSpPr/>
          <p:nvPr/>
        </p:nvGrpSpPr>
        <p:grpSpPr>
          <a:xfrm rot="20599221">
            <a:off x="2101679" y="4408744"/>
            <a:ext cx="445625" cy="457200"/>
            <a:chOff x="4317357" y="3067291"/>
            <a:chExt cx="445625" cy="457200"/>
          </a:xfrm>
        </p:grpSpPr>
        <p:sp>
          <p:nvSpPr>
            <p:cNvPr id="473" name="Oval 47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4" name="Flowchart: Process 47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5" name="Group 474"/>
          <p:cNvGrpSpPr/>
          <p:nvPr/>
        </p:nvGrpSpPr>
        <p:grpSpPr>
          <a:xfrm rot="20599221">
            <a:off x="1350699" y="3968880"/>
            <a:ext cx="445625" cy="457200"/>
            <a:chOff x="4317357" y="3067291"/>
            <a:chExt cx="445625" cy="457200"/>
          </a:xfrm>
        </p:grpSpPr>
        <p:sp>
          <p:nvSpPr>
            <p:cNvPr id="476" name="Oval 47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7" name="Flowchart: Process 47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78" name="Group 477"/>
          <p:cNvGrpSpPr/>
          <p:nvPr/>
        </p:nvGrpSpPr>
        <p:grpSpPr>
          <a:xfrm rot="2032992">
            <a:off x="2504858" y="4422596"/>
            <a:ext cx="445625" cy="457200"/>
            <a:chOff x="4317357" y="3067291"/>
            <a:chExt cx="445625" cy="457200"/>
          </a:xfrm>
        </p:grpSpPr>
        <p:sp>
          <p:nvSpPr>
            <p:cNvPr id="479" name="Oval 47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0" name="Flowchart: Process 47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1" name="Group 480"/>
          <p:cNvGrpSpPr/>
          <p:nvPr/>
        </p:nvGrpSpPr>
        <p:grpSpPr>
          <a:xfrm rot="20599221">
            <a:off x="2300666" y="4132306"/>
            <a:ext cx="445625" cy="457200"/>
            <a:chOff x="4317357" y="3067291"/>
            <a:chExt cx="445625" cy="457200"/>
          </a:xfrm>
        </p:grpSpPr>
        <p:sp>
          <p:nvSpPr>
            <p:cNvPr id="482" name="Oval 48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3" name="Flowchart: Process 48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4" name="Group 483"/>
          <p:cNvGrpSpPr/>
          <p:nvPr/>
        </p:nvGrpSpPr>
        <p:grpSpPr>
          <a:xfrm rot="290077">
            <a:off x="2453066" y="4284706"/>
            <a:ext cx="445625" cy="457200"/>
            <a:chOff x="4317357" y="3067291"/>
            <a:chExt cx="445625" cy="457200"/>
          </a:xfrm>
        </p:grpSpPr>
        <p:sp>
          <p:nvSpPr>
            <p:cNvPr id="485" name="Oval 484"/>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6" name="Flowchart: Process 485"/>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7" name="Group 486"/>
          <p:cNvGrpSpPr/>
          <p:nvPr/>
        </p:nvGrpSpPr>
        <p:grpSpPr>
          <a:xfrm rot="20599221">
            <a:off x="2677587" y="4391532"/>
            <a:ext cx="445625" cy="457200"/>
            <a:chOff x="4317357" y="3067291"/>
            <a:chExt cx="445625" cy="457200"/>
          </a:xfrm>
        </p:grpSpPr>
        <p:sp>
          <p:nvSpPr>
            <p:cNvPr id="488" name="Oval 48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9" name="Flowchart: Process 48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0" name="Group 489"/>
          <p:cNvGrpSpPr/>
          <p:nvPr/>
        </p:nvGrpSpPr>
        <p:grpSpPr>
          <a:xfrm rot="1350877">
            <a:off x="2882361" y="4308717"/>
            <a:ext cx="445625" cy="457200"/>
            <a:chOff x="4317357" y="3067291"/>
            <a:chExt cx="445625" cy="457200"/>
          </a:xfrm>
        </p:grpSpPr>
        <p:sp>
          <p:nvSpPr>
            <p:cNvPr id="491" name="Oval 490"/>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2" name="Flowchart: Process 491"/>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3" name="Group 492"/>
          <p:cNvGrpSpPr/>
          <p:nvPr/>
        </p:nvGrpSpPr>
        <p:grpSpPr>
          <a:xfrm rot="3393184">
            <a:off x="2859111" y="4379168"/>
            <a:ext cx="445625" cy="457200"/>
            <a:chOff x="4317357" y="3067291"/>
            <a:chExt cx="445625" cy="457200"/>
          </a:xfrm>
        </p:grpSpPr>
        <p:sp>
          <p:nvSpPr>
            <p:cNvPr id="494" name="Oval 49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5" name="Flowchart: Process 49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6" name="Group 495"/>
          <p:cNvGrpSpPr/>
          <p:nvPr/>
        </p:nvGrpSpPr>
        <p:grpSpPr>
          <a:xfrm rot="20599221">
            <a:off x="2173179" y="3837236"/>
            <a:ext cx="445625" cy="457200"/>
            <a:chOff x="4317357" y="3067291"/>
            <a:chExt cx="445625" cy="457200"/>
          </a:xfrm>
        </p:grpSpPr>
        <p:sp>
          <p:nvSpPr>
            <p:cNvPr id="497" name="Oval 496"/>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8" name="Flowchart: Process 497"/>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9" name="Group 498"/>
          <p:cNvGrpSpPr/>
          <p:nvPr/>
        </p:nvGrpSpPr>
        <p:grpSpPr>
          <a:xfrm rot="965626">
            <a:off x="2920959" y="3958806"/>
            <a:ext cx="445625" cy="457200"/>
            <a:chOff x="4317357" y="3067291"/>
            <a:chExt cx="445625" cy="457200"/>
          </a:xfrm>
        </p:grpSpPr>
        <p:sp>
          <p:nvSpPr>
            <p:cNvPr id="500" name="Oval 49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1" name="Flowchart: Process 50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2" name="Group 501"/>
          <p:cNvGrpSpPr/>
          <p:nvPr/>
        </p:nvGrpSpPr>
        <p:grpSpPr>
          <a:xfrm rot="1088775">
            <a:off x="1944914" y="4077791"/>
            <a:ext cx="445625" cy="457200"/>
            <a:chOff x="4317357" y="3067291"/>
            <a:chExt cx="445625" cy="457200"/>
          </a:xfrm>
        </p:grpSpPr>
        <p:sp>
          <p:nvSpPr>
            <p:cNvPr id="503" name="Oval 502"/>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4" name="Flowchart: Process 503"/>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5" name="Group 504"/>
          <p:cNvGrpSpPr/>
          <p:nvPr/>
        </p:nvGrpSpPr>
        <p:grpSpPr>
          <a:xfrm rot="1088775">
            <a:off x="2097314" y="4230191"/>
            <a:ext cx="445625" cy="457200"/>
            <a:chOff x="4317357" y="3067291"/>
            <a:chExt cx="445625" cy="457200"/>
          </a:xfrm>
        </p:grpSpPr>
        <p:sp>
          <p:nvSpPr>
            <p:cNvPr id="506" name="Oval 50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7" name="Flowchart: Process 50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08" name="Group 507"/>
          <p:cNvGrpSpPr/>
          <p:nvPr/>
        </p:nvGrpSpPr>
        <p:grpSpPr>
          <a:xfrm rot="9283022">
            <a:off x="2588924" y="3972959"/>
            <a:ext cx="445625" cy="457200"/>
            <a:chOff x="4317357" y="3067291"/>
            <a:chExt cx="445625" cy="457200"/>
          </a:xfrm>
        </p:grpSpPr>
        <p:sp>
          <p:nvSpPr>
            <p:cNvPr id="509" name="Oval 508"/>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0" name="Flowchart: Process 509"/>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1" name="TextBox 510"/>
          <p:cNvSpPr txBox="1"/>
          <p:nvPr/>
        </p:nvSpPr>
        <p:spPr>
          <a:xfrm>
            <a:off x="5249572" y="4258543"/>
            <a:ext cx="822960" cy="369332"/>
          </a:xfrm>
          <a:prstGeom prst="rect">
            <a:avLst/>
          </a:prstGeom>
          <a:solidFill>
            <a:schemeClr val="bg1"/>
          </a:solidFill>
          <a:ln w="6350">
            <a:solidFill>
              <a:schemeClr val="tx1"/>
            </a:solidFill>
          </a:ln>
        </p:spPr>
        <p:txBody>
          <a:bodyPr wrap="square" rtlCol="0">
            <a:spAutoFit/>
          </a:bodyPr>
          <a:lstStyle/>
          <a:p>
            <a:pPr algn="ctr"/>
            <a:r>
              <a:rPr lang="en-US" dirty="0" smtClean="0"/>
              <a:t>1444</a:t>
            </a:r>
            <a:endParaRPr lang="en-US" dirty="0"/>
          </a:p>
        </p:txBody>
      </p:sp>
      <p:sp>
        <p:nvSpPr>
          <p:cNvPr id="512" name="TextBox 511"/>
          <p:cNvSpPr txBox="1"/>
          <p:nvPr/>
        </p:nvSpPr>
        <p:spPr>
          <a:xfrm>
            <a:off x="7105497" y="3093836"/>
            <a:ext cx="822960" cy="369332"/>
          </a:xfrm>
          <a:prstGeom prst="rect">
            <a:avLst/>
          </a:prstGeom>
          <a:solidFill>
            <a:schemeClr val="bg1"/>
          </a:solidFill>
          <a:ln w="6350">
            <a:solidFill>
              <a:schemeClr val="tx1"/>
            </a:solidFill>
          </a:ln>
        </p:spPr>
        <p:txBody>
          <a:bodyPr wrap="square" rtlCol="0">
            <a:spAutoFit/>
          </a:bodyPr>
          <a:lstStyle/>
          <a:p>
            <a:pPr algn="ctr"/>
            <a:r>
              <a:rPr lang="en-US" dirty="0" smtClean="0"/>
              <a:t>7812</a:t>
            </a:r>
            <a:endParaRPr lang="en-US" dirty="0"/>
          </a:p>
        </p:txBody>
      </p:sp>
      <p:sp>
        <p:nvSpPr>
          <p:cNvPr id="513" name="TextBox 512"/>
          <p:cNvSpPr txBox="1"/>
          <p:nvPr/>
        </p:nvSpPr>
        <p:spPr>
          <a:xfrm>
            <a:off x="9468088" y="4310361"/>
            <a:ext cx="822960" cy="369332"/>
          </a:xfrm>
          <a:prstGeom prst="rect">
            <a:avLst/>
          </a:prstGeom>
          <a:solidFill>
            <a:schemeClr val="bg1"/>
          </a:solidFill>
          <a:ln w="6350">
            <a:solidFill>
              <a:schemeClr val="tx1"/>
            </a:solidFill>
          </a:ln>
        </p:spPr>
        <p:txBody>
          <a:bodyPr wrap="square" rtlCol="0">
            <a:spAutoFit/>
          </a:bodyPr>
          <a:lstStyle/>
          <a:p>
            <a:pPr algn="ctr"/>
            <a:r>
              <a:rPr lang="en-US" dirty="0" smtClean="0"/>
              <a:t>4381</a:t>
            </a:r>
            <a:endParaRPr lang="en-US" dirty="0"/>
          </a:p>
        </p:txBody>
      </p:sp>
      <p:sp>
        <p:nvSpPr>
          <p:cNvPr id="258" name="Oval 257"/>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21</a:t>
            </a:fld>
            <a:r>
              <a:rPr lang="en-US" smtClean="0"/>
              <a:t> -</a:t>
            </a:r>
            <a:endParaRPr lang="en-US" dirty="0"/>
          </a:p>
        </p:txBody>
      </p:sp>
    </p:spTree>
    <p:extLst>
      <p:ext uri="{BB962C8B-B14F-4D97-AF65-F5344CB8AC3E}">
        <p14:creationId xmlns:p14="http://schemas.microsoft.com/office/powerpoint/2010/main" val="3424253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7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1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1" grpId="0" animBg="1"/>
      <p:bldP spid="512" grpId="0" animBg="1"/>
      <p:bldP spid="5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890" y="108452"/>
            <a:ext cx="11152909" cy="886159"/>
          </a:xfrm>
        </p:spPr>
        <p:txBody>
          <a:bodyPr/>
          <a:lstStyle/>
          <a:p>
            <a:r>
              <a:rPr lang="en-US" dirty="0" smtClean="0">
                <a:latin typeface="+mn-lt"/>
              </a:rPr>
              <a:t>Study Drug Packaging/Labeling</a:t>
            </a:r>
            <a:endParaRPr lang="en-US" dirty="0">
              <a:latin typeface="+mn-lt"/>
            </a:endParaRPr>
          </a:p>
        </p:txBody>
      </p:sp>
      <p:sp>
        <p:nvSpPr>
          <p:cNvPr id="3" name="Can 2"/>
          <p:cNvSpPr/>
          <p:nvPr/>
        </p:nvSpPr>
        <p:spPr>
          <a:xfrm>
            <a:off x="1186128" y="1824973"/>
            <a:ext cx="2162342" cy="3622875"/>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4" name="Can 3"/>
          <p:cNvSpPr/>
          <p:nvPr/>
        </p:nvSpPr>
        <p:spPr>
          <a:xfrm>
            <a:off x="5127317" y="3627651"/>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5" name="Can 4"/>
          <p:cNvSpPr/>
          <p:nvPr/>
        </p:nvSpPr>
        <p:spPr>
          <a:xfrm>
            <a:off x="6374756" y="4905348"/>
            <a:ext cx="687002"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6" name="Can 5"/>
          <p:cNvSpPr/>
          <p:nvPr/>
        </p:nvSpPr>
        <p:spPr>
          <a:xfrm>
            <a:off x="5127317" y="3964720"/>
            <a:ext cx="1005840" cy="1280160"/>
          </a:xfrm>
          <a:prstGeom prst="can">
            <a:avLst>
              <a:gd name="adj" fmla="val 12342"/>
            </a:avLst>
          </a:prstGeom>
          <a:solidFill>
            <a:schemeClr val="tx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cxnSp>
        <p:nvCxnSpPr>
          <p:cNvPr id="7" name="Elbow Connector 6"/>
          <p:cNvCxnSpPr>
            <a:stCxn id="3" idx="0"/>
            <a:endCxn id="4" idx="0"/>
          </p:cNvCxnSpPr>
          <p:nvPr/>
        </p:nvCxnSpPr>
        <p:spPr>
          <a:xfrm rot="16200000" flipH="1">
            <a:off x="3191992" y="1440866"/>
            <a:ext cx="1513552" cy="3362938"/>
          </a:xfrm>
          <a:prstGeom prst="bentConnector3">
            <a:avLst>
              <a:gd name="adj1" fmla="val -50820"/>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8" name="Can 7"/>
          <p:cNvSpPr/>
          <p:nvPr/>
        </p:nvSpPr>
        <p:spPr>
          <a:xfrm>
            <a:off x="1188053" y="2732111"/>
            <a:ext cx="2162342" cy="2717662"/>
          </a:xfrm>
          <a:prstGeom prst="can">
            <a:avLst>
              <a:gd name="adj" fmla="val 9477"/>
            </a:avLst>
          </a:prstGeom>
          <a:solidFill>
            <a:schemeClr val="tx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9" name="Can 8"/>
          <p:cNvSpPr/>
          <p:nvPr/>
        </p:nvSpPr>
        <p:spPr>
          <a:xfrm>
            <a:off x="7165933" y="2849298"/>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0" name="Can 9"/>
          <p:cNvSpPr/>
          <p:nvPr/>
        </p:nvSpPr>
        <p:spPr>
          <a:xfrm>
            <a:off x="8413372" y="4126995"/>
            <a:ext cx="687002"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1" name="Can 10"/>
          <p:cNvSpPr/>
          <p:nvPr/>
        </p:nvSpPr>
        <p:spPr>
          <a:xfrm>
            <a:off x="7165933" y="3186367"/>
            <a:ext cx="1005840" cy="1280160"/>
          </a:xfrm>
          <a:prstGeom prst="can">
            <a:avLst>
              <a:gd name="adj" fmla="val 12342"/>
            </a:avLst>
          </a:prstGeom>
          <a:solidFill>
            <a:schemeClr val="tx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2" name="Can 11"/>
          <p:cNvSpPr/>
          <p:nvPr/>
        </p:nvSpPr>
        <p:spPr>
          <a:xfrm>
            <a:off x="9541130" y="3795450"/>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3" name="Can 12"/>
          <p:cNvSpPr/>
          <p:nvPr/>
        </p:nvSpPr>
        <p:spPr>
          <a:xfrm>
            <a:off x="10788569" y="5073147"/>
            <a:ext cx="687002"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4" name="Can 13"/>
          <p:cNvSpPr/>
          <p:nvPr/>
        </p:nvSpPr>
        <p:spPr>
          <a:xfrm>
            <a:off x="9541130" y="4132519"/>
            <a:ext cx="1005840" cy="1280160"/>
          </a:xfrm>
          <a:prstGeom prst="can">
            <a:avLst>
              <a:gd name="adj" fmla="val 12342"/>
            </a:avLst>
          </a:prstGeom>
          <a:solidFill>
            <a:schemeClr val="tx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cxnSp>
        <p:nvCxnSpPr>
          <p:cNvPr id="15" name="Elbow Connector 14"/>
          <p:cNvCxnSpPr>
            <a:stCxn id="3" idx="0"/>
            <a:endCxn id="9" idx="0"/>
          </p:cNvCxnSpPr>
          <p:nvPr/>
        </p:nvCxnSpPr>
        <p:spPr>
          <a:xfrm rot="16200000" flipH="1">
            <a:off x="4600476" y="32381"/>
            <a:ext cx="735199" cy="5401554"/>
          </a:xfrm>
          <a:prstGeom prst="bentConnector3">
            <a:avLst>
              <a:gd name="adj1" fmla="val -104623"/>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3" idx="0"/>
            <a:endCxn id="12" idx="0"/>
          </p:cNvCxnSpPr>
          <p:nvPr/>
        </p:nvCxnSpPr>
        <p:spPr>
          <a:xfrm rot="16200000" flipH="1">
            <a:off x="5314998" y="-682141"/>
            <a:ext cx="1681351" cy="7776751"/>
          </a:xfrm>
          <a:prstGeom prst="bentConnector3">
            <a:avLst>
              <a:gd name="adj1" fmla="val -45748"/>
            </a:avLst>
          </a:prstGeom>
          <a:ln w="254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5130829" y="4246973"/>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2263</a:t>
            </a:r>
            <a:endParaRPr lang="en-US" dirty="0"/>
          </a:p>
        </p:txBody>
      </p:sp>
      <p:sp>
        <p:nvSpPr>
          <p:cNvPr id="18" name="TextBox 17"/>
          <p:cNvSpPr txBox="1"/>
          <p:nvPr/>
        </p:nvSpPr>
        <p:spPr>
          <a:xfrm>
            <a:off x="7165933" y="3519542"/>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0864</a:t>
            </a:r>
            <a:endParaRPr lang="en-US" dirty="0"/>
          </a:p>
        </p:txBody>
      </p:sp>
      <p:sp>
        <p:nvSpPr>
          <p:cNvPr id="19" name="TextBox 18"/>
          <p:cNvSpPr txBox="1"/>
          <p:nvPr/>
        </p:nvSpPr>
        <p:spPr>
          <a:xfrm>
            <a:off x="9541130" y="4448557"/>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7219</a:t>
            </a:r>
            <a:endParaRPr lang="en-US" dirty="0"/>
          </a:p>
        </p:txBody>
      </p:sp>
      <p:sp>
        <p:nvSpPr>
          <p:cNvPr id="21" name="Oval 20"/>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lide Number Placeholder 21"/>
          <p:cNvSpPr>
            <a:spLocks noGrp="1"/>
          </p:cNvSpPr>
          <p:nvPr>
            <p:ph type="sldNum" sz="quarter" idx="12"/>
          </p:nvPr>
        </p:nvSpPr>
        <p:spPr/>
        <p:txBody>
          <a:bodyPr/>
          <a:lstStyle/>
          <a:p>
            <a:r>
              <a:rPr lang="en-US" smtClean="0"/>
              <a:t>- </a:t>
            </a:r>
            <a:fld id="{F09F0272-E83A-4E60-A4ED-53D541DAB7AE}" type="slidenum">
              <a:rPr lang="en-US" smtClean="0"/>
              <a:pPr/>
              <a:t>22</a:t>
            </a:fld>
            <a:r>
              <a:rPr lang="en-US" smtClean="0"/>
              <a:t> -</a:t>
            </a:r>
            <a:endParaRPr lang="en-US" dirty="0"/>
          </a:p>
        </p:txBody>
      </p:sp>
    </p:spTree>
    <p:extLst>
      <p:ext uri="{BB962C8B-B14F-4D97-AF65-F5344CB8AC3E}">
        <p14:creationId xmlns:p14="http://schemas.microsoft.com/office/powerpoint/2010/main" val="3007297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4" grpId="0" animBg="1"/>
      <p:bldP spid="17" grpId="0" animBg="1"/>
      <p:bldP spid="18"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18" y="108452"/>
            <a:ext cx="11145982" cy="886159"/>
          </a:xfrm>
        </p:spPr>
        <p:txBody>
          <a:bodyPr/>
          <a:lstStyle/>
          <a:p>
            <a:r>
              <a:rPr lang="en-US" dirty="0" smtClean="0">
                <a:latin typeface="+mn-lt"/>
              </a:rPr>
              <a:t>Drug Kit Assembly/Labeling</a:t>
            </a:r>
            <a:endParaRPr lang="en-US" dirty="0">
              <a:latin typeface="+mn-lt"/>
            </a:endParaRPr>
          </a:p>
        </p:txBody>
      </p:sp>
      <p:grpSp>
        <p:nvGrpSpPr>
          <p:cNvPr id="54" name="Group 53"/>
          <p:cNvGrpSpPr/>
          <p:nvPr/>
        </p:nvGrpSpPr>
        <p:grpSpPr>
          <a:xfrm>
            <a:off x="1045195" y="3142506"/>
            <a:ext cx="1005840" cy="1618699"/>
            <a:chOff x="970223" y="3819064"/>
            <a:chExt cx="1005840" cy="1618699"/>
          </a:xfrm>
        </p:grpSpPr>
        <p:sp>
          <p:nvSpPr>
            <p:cNvPr id="55" name="Can 54"/>
            <p:cNvSpPr/>
            <p:nvPr/>
          </p:nvSpPr>
          <p:spPr>
            <a:xfrm>
              <a:off x="970223" y="3819064"/>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56" name="Can 55"/>
            <p:cNvSpPr/>
            <p:nvPr/>
          </p:nvSpPr>
          <p:spPr>
            <a:xfrm>
              <a:off x="970223" y="3819064"/>
              <a:ext cx="1005840" cy="341002"/>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57" name="Group 56"/>
            <p:cNvGrpSpPr/>
            <p:nvPr/>
          </p:nvGrpSpPr>
          <p:grpSpPr>
            <a:xfrm>
              <a:off x="989700" y="4425170"/>
              <a:ext cx="977291" cy="1003139"/>
              <a:chOff x="5178132" y="5221427"/>
              <a:chExt cx="977291" cy="1003139"/>
            </a:xfrm>
          </p:grpSpPr>
          <p:sp>
            <p:nvSpPr>
              <p:cNvPr id="59" name="Oval 58"/>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Flowchart: Process 59"/>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lowchart: Process 61"/>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Flowchart: Process 63"/>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lowchart: Process 65"/>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lowchart: Process 67"/>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lowchart: Process 69"/>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Flowchart: Process 71"/>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TextBox 57"/>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1444</a:t>
              </a:r>
              <a:endParaRPr lang="en-US" dirty="0"/>
            </a:p>
          </p:txBody>
        </p:sp>
      </p:grpSp>
      <p:grpSp>
        <p:nvGrpSpPr>
          <p:cNvPr id="73" name="Group 72"/>
          <p:cNvGrpSpPr/>
          <p:nvPr/>
        </p:nvGrpSpPr>
        <p:grpSpPr>
          <a:xfrm>
            <a:off x="3286891" y="3142506"/>
            <a:ext cx="1005840" cy="1658027"/>
            <a:chOff x="3211919" y="3819064"/>
            <a:chExt cx="1005840" cy="1658027"/>
          </a:xfrm>
        </p:grpSpPr>
        <p:sp>
          <p:nvSpPr>
            <p:cNvPr id="74" name="Can 73"/>
            <p:cNvSpPr/>
            <p:nvPr/>
          </p:nvSpPr>
          <p:spPr>
            <a:xfrm>
              <a:off x="3211919" y="3858392"/>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75" name="Can 74"/>
            <p:cNvSpPr/>
            <p:nvPr/>
          </p:nvSpPr>
          <p:spPr>
            <a:xfrm>
              <a:off x="3211919" y="4195461"/>
              <a:ext cx="1005840" cy="1280160"/>
            </a:xfrm>
            <a:prstGeom prst="can">
              <a:avLst>
                <a:gd name="adj" fmla="val 12342"/>
              </a:avLst>
            </a:prstGeom>
            <a:solidFill>
              <a:schemeClr val="accent1">
                <a:lumMod val="60000"/>
                <a:lumOff val="4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76" name="Can 75"/>
            <p:cNvSpPr/>
            <p:nvPr/>
          </p:nvSpPr>
          <p:spPr>
            <a:xfrm>
              <a:off x="3211919" y="3819064"/>
              <a:ext cx="1005840" cy="341002"/>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77" name="TextBox 76"/>
            <p:cNvSpPr txBox="1"/>
            <p:nvPr/>
          </p:nvSpPr>
          <p:spPr>
            <a:xfrm>
              <a:off x="3211919" y="4504032"/>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0512</a:t>
              </a:r>
              <a:endParaRPr lang="en-US" dirty="0"/>
            </a:p>
          </p:txBody>
        </p:sp>
      </p:grpSp>
      <p:sp>
        <p:nvSpPr>
          <p:cNvPr id="78" name="Cube 77"/>
          <p:cNvSpPr/>
          <p:nvPr/>
        </p:nvSpPr>
        <p:spPr>
          <a:xfrm>
            <a:off x="6249630" y="2469750"/>
            <a:ext cx="4935794" cy="2609364"/>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9" name="Group 78"/>
          <p:cNvGrpSpPr/>
          <p:nvPr/>
        </p:nvGrpSpPr>
        <p:grpSpPr>
          <a:xfrm>
            <a:off x="6949315" y="3314570"/>
            <a:ext cx="1005840" cy="1618699"/>
            <a:chOff x="970223" y="3819064"/>
            <a:chExt cx="1005840" cy="1618699"/>
          </a:xfrm>
        </p:grpSpPr>
        <p:sp>
          <p:nvSpPr>
            <p:cNvPr id="80" name="Can 79"/>
            <p:cNvSpPr/>
            <p:nvPr/>
          </p:nvSpPr>
          <p:spPr>
            <a:xfrm>
              <a:off x="970223" y="3819064"/>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81" name="Can 80"/>
            <p:cNvSpPr/>
            <p:nvPr/>
          </p:nvSpPr>
          <p:spPr>
            <a:xfrm>
              <a:off x="970223" y="3819064"/>
              <a:ext cx="1005840" cy="341002"/>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82" name="Group 81"/>
            <p:cNvGrpSpPr/>
            <p:nvPr/>
          </p:nvGrpSpPr>
          <p:grpSpPr>
            <a:xfrm>
              <a:off x="989700" y="4425170"/>
              <a:ext cx="977291" cy="1003139"/>
              <a:chOff x="5178132" y="5221427"/>
              <a:chExt cx="977291" cy="1003139"/>
            </a:xfrm>
          </p:grpSpPr>
          <p:sp>
            <p:nvSpPr>
              <p:cNvPr id="84" name="Oval 83"/>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lowchart: Process 84"/>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Flowchart: Process 86"/>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Oval 87"/>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Flowchart: Process 88"/>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Oval 89"/>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Flowchart: Process 90"/>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Oval 91"/>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Flowchart: Process 92"/>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Oval 93"/>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Flowchart: Process 94"/>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lowchart: Process 96"/>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3" name="TextBox 82"/>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1444</a:t>
              </a:r>
              <a:endParaRPr lang="en-US" dirty="0"/>
            </a:p>
          </p:txBody>
        </p:sp>
      </p:grpSp>
      <p:grpSp>
        <p:nvGrpSpPr>
          <p:cNvPr id="98" name="Group 97"/>
          <p:cNvGrpSpPr/>
          <p:nvPr/>
        </p:nvGrpSpPr>
        <p:grpSpPr>
          <a:xfrm>
            <a:off x="8915715" y="3294906"/>
            <a:ext cx="1005840" cy="1658027"/>
            <a:chOff x="3211919" y="3819064"/>
            <a:chExt cx="1005840" cy="1658027"/>
          </a:xfrm>
        </p:grpSpPr>
        <p:sp>
          <p:nvSpPr>
            <p:cNvPr id="99" name="Can 98"/>
            <p:cNvSpPr/>
            <p:nvPr/>
          </p:nvSpPr>
          <p:spPr>
            <a:xfrm>
              <a:off x="3211919" y="3858392"/>
              <a:ext cx="1005840" cy="1618699"/>
            </a:xfrm>
            <a:prstGeom prst="can">
              <a:avLst/>
            </a:prstGeom>
            <a:solidFill>
              <a:schemeClr val="accent4">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00" name="Can 99"/>
            <p:cNvSpPr/>
            <p:nvPr/>
          </p:nvSpPr>
          <p:spPr>
            <a:xfrm>
              <a:off x="3211919" y="4195461"/>
              <a:ext cx="1005840" cy="1280160"/>
            </a:xfrm>
            <a:prstGeom prst="can">
              <a:avLst>
                <a:gd name="adj" fmla="val 12342"/>
              </a:avLst>
            </a:prstGeom>
            <a:solidFill>
              <a:schemeClr val="accent1">
                <a:lumMod val="60000"/>
                <a:lumOff val="4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01" name="Can 100"/>
            <p:cNvSpPr/>
            <p:nvPr/>
          </p:nvSpPr>
          <p:spPr>
            <a:xfrm>
              <a:off x="3211919" y="3819064"/>
              <a:ext cx="1005840" cy="341002"/>
            </a:xfrm>
            <a:prstGeom prst="can">
              <a:avLst>
                <a:gd name="adj" fmla="val 50000"/>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02" name="TextBox 101"/>
            <p:cNvSpPr txBox="1"/>
            <p:nvPr/>
          </p:nvSpPr>
          <p:spPr>
            <a:xfrm>
              <a:off x="3211919" y="4504032"/>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0512</a:t>
              </a:r>
              <a:endParaRPr lang="en-US" dirty="0"/>
            </a:p>
          </p:txBody>
        </p:sp>
      </p:grpSp>
      <p:sp>
        <p:nvSpPr>
          <p:cNvPr id="103" name="TextBox 102"/>
          <p:cNvSpPr txBox="1"/>
          <p:nvPr/>
        </p:nvSpPr>
        <p:spPr>
          <a:xfrm>
            <a:off x="7792825" y="2623022"/>
            <a:ext cx="1122889" cy="369332"/>
          </a:xfrm>
          <a:prstGeom prst="rect">
            <a:avLst/>
          </a:prstGeom>
          <a:solidFill>
            <a:schemeClr val="bg1"/>
          </a:solidFill>
          <a:ln w="6350">
            <a:solidFill>
              <a:schemeClr val="tx1"/>
            </a:solidFill>
          </a:ln>
        </p:spPr>
        <p:txBody>
          <a:bodyPr wrap="square" rtlCol="0">
            <a:spAutoFit/>
          </a:bodyPr>
          <a:lstStyle/>
          <a:p>
            <a:pPr algn="ctr"/>
            <a:r>
              <a:rPr lang="en-US" dirty="0" smtClean="0"/>
              <a:t>Kit 8745</a:t>
            </a:r>
            <a:endParaRPr lang="en-US" dirty="0"/>
          </a:p>
        </p:txBody>
      </p:sp>
      <p:sp>
        <p:nvSpPr>
          <p:cNvPr id="104" name="Oval 103"/>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23</a:t>
            </a:fld>
            <a:r>
              <a:rPr lang="en-US" smtClean="0"/>
              <a:t> -</a:t>
            </a:r>
            <a:endParaRPr lang="en-US" dirty="0"/>
          </a:p>
        </p:txBody>
      </p:sp>
    </p:spTree>
    <p:extLst>
      <p:ext uri="{BB962C8B-B14F-4D97-AF65-F5344CB8AC3E}">
        <p14:creationId xmlns:p14="http://schemas.microsoft.com/office/powerpoint/2010/main" val="363314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73"/>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08452"/>
            <a:ext cx="11125200" cy="886159"/>
          </a:xfrm>
        </p:spPr>
        <p:txBody>
          <a:bodyPr/>
          <a:lstStyle/>
          <a:p>
            <a:r>
              <a:rPr lang="en-US" dirty="0" smtClean="0">
                <a:latin typeface="+mn-lt"/>
              </a:rPr>
              <a:t>Drug Kit Shipping</a:t>
            </a:r>
            <a:endParaRPr lang="en-US" dirty="0">
              <a:latin typeface="+mn-lt"/>
            </a:endParaRPr>
          </a:p>
        </p:txBody>
      </p:sp>
      <p:grpSp>
        <p:nvGrpSpPr>
          <p:cNvPr id="4" name="Group 3"/>
          <p:cNvGrpSpPr/>
          <p:nvPr/>
        </p:nvGrpSpPr>
        <p:grpSpPr>
          <a:xfrm>
            <a:off x="2441023" y="3919559"/>
            <a:ext cx="3229007" cy="1737360"/>
            <a:chOff x="6113296" y="2222100"/>
            <a:chExt cx="3229007" cy="1737360"/>
          </a:xfrm>
        </p:grpSpPr>
        <p:sp>
          <p:nvSpPr>
            <p:cNvPr id="5" name="Cube 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093977" y="3043538"/>
              <a:ext cx="991310" cy="369332"/>
            </a:xfrm>
            <a:prstGeom prst="rect">
              <a:avLst/>
            </a:prstGeom>
            <a:solidFill>
              <a:schemeClr val="bg1"/>
            </a:solidFill>
            <a:ln w="6350">
              <a:solidFill>
                <a:schemeClr val="tx1"/>
              </a:solidFill>
            </a:ln>
          </p:spPr>
          <p:txBody>
            <a:bodyPr wrap="square" rtlCol="0">
              <a:spAutoFit/>
            </a:bodyPr>
            <a:lstStyle/>
            <a:p>
              <a:pPr algn="ctr"/>
              <a:r>
                <a:rPr lang="en-US" dirty="0" smtClean="0"/>
                <a:t>Kit 2742</a:t>
              </a:r>
              <a:endParaRPr lang="en-US" dirty="0"/>
            </a:p>
          </p:txBody>
        </p:sp>
      </p:grpSp>
      <p:grpSp>
        <p:nvGrpSpPr>
          <p:cNvPr id="7" name="Group 6"/>
          <p:cNvGrpSpPr/>
          <p:nvPr/>
        </p:nvGrpSpPr>
        <p:grpSpPr>
          <a:xfrm>
            <a:off x="2441023" y="2746079"/>
            <a:ext cx="3229007" cy="1737360"/>
            <a:chOff x="6113296" y="2222100"/>
            <a:chExt cx="3229007" cy="1737360"/>
          </a:xfrm>
        </p:grpSpPr>
        <p:sp>
          <p:nvSpPr>
            <p:cNvPr id="8" name="Cube 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7093977" y="3043538"/>
              <a:ext cx="991310" cy="369332"/>
            </a:xfrm>
            <a:prstGeom prst="rect">
              <a:avLst/>
            </a:prstGeom>
            <a:solidFill>
              <a:schemeClr val="bg1"/>
            </a:solidFill>
            <a:ln w="6350">
              <a:solidFill>
                <a:schemeClr val="tx1"/>
              </a:solidFill>
            </a:ln>
          </p:spPr>
          <p:txBody>
            <a:bodyPr wrap="square" rtlCol="0">
              <a:spAutoFit/>
            </a:bodyPr>
            <a:lstStyle/>
            <a:p>
              <a:pPr algn="ctr"/>
              <a:r>
                <a:rPr lang="en-US" dirty="0" smtClean="0"/>
                <a:t>Kit 8745</a:t>
              </a:r>
              <a:endParaRPr lang="en-US" dirty="0"/>
            </a:p>
          </p:txBody>
        </p:sp>
      </p:grpSp>
      <p:grpSp>
        <p:nvGrpSpPr>
          <p:cNvPr id="10" name="Group 9"/>
          <p:cNvGrpSpPr/>
          <p:nvPr/>
        </p:nvGrpSpPr>
        <p:grpSpPr>
          <a:xfrm>
            <a:off x="5209044" y="3919559"/>
            <a:ext cx="3229007" cy="1737360"/>
            <a:chOff x="6113296" y="2222100"/>
            <a:chExt cx="3229007" cy="1737360"/>
          </a:xfrm>
        </p:grpSpPr>
        <p:sp>
          <p:nvSpPr>
            <p:cNvPr id="11" name="Cube 10"/>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093977" y="3043538"/>
              <a:ext cx="991310" cy="369332"/>
            </a:xfrm>
            <a:prstGeom prst="rect">
              <a:avLst/>
            </a:prstGeom>
            <a:solidFill>
              <a:schemeClr val="bg1"/>
            </a:solidFill>
            <a:ln w="6350">
              <a:solidFill>
                <a:schemeClr val="tx1"/>
              </a:solidFill>
            </a:ln>
          </p:spPr>
          <p:txBody>
            <a:bodyPr wrap="square" rtlCol="0">
              <a:spAutoFit/>
            </a:bodyPr>
            <a:lstStyle/>
            <a:p>
              <a:pPr algn="ctr"/>
              <a:r>
                <a:rPr lang="en-US" dirty="0" smtClean="0"/>
                <a:t>Kit 3465</a:t>
              </a:r>
              <a:endParaRPr lang="en-US" dirty="0"/>
            </a:p>
          </p:txBody>
        </p:sp>
      </p:grpSp>
      <p:grpSp>
        <p:nvGrpSpPr>
          <p:cNvPr id="13" name="Group 12"/>
          <p:cNvGrpSpPr/>
          <p:nvPr/>
        </p:nvGrpSpPr>
        <p:grpSpPr>
          <a:xfrm>
            <a:off x="5209043" y="2738236"/>
            <a:ext cx="3229007" cy="1737360"/>
            <a:chOff x="5209043" y="2738236"/>
            <a:chExt cx="3229007" cy="1737360"/>
          </a:xfrm>
        </p:grpSpPr>
        <p:sp>
          <p:nvSpPr>
            <p:cNvPr id="14" name="Cube 1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6189725" y="3595348"/>
              <a:ext cx="991310" cy="369332"/>
            </a:xfrm>
            <a:prstGeom prst="rect">
              <a:avLst/>
            </a:prstGeom>
            <a:solidFill>
              <a:schemeClr val="bg1"/>
            </a:solidFill>
            <a:ln w="6350">
              <a:solidFill>
                <a:schemeClr val="tx1"/>
              </a:solidFill>
            </a:ln>
          </p:spPr>
          <p:txBody>
            <a:bodyPr wrap="square" rtlCol="0">
              <a:spAutoFit/>
            </a:bodyPr>
            <a:lstStyle/>
            <a:p>
              <a:pPr algn="ctr"/>
              <a:r>
                <a:rPr lang="en-US" dirty="0" smtClean="0"/>
                <a:t>Kit 4166</a:t>
              </a:r>
              <a:endParaRPr lang="en-US" dirty="0"/>
            </a:p>
          </p:txBody>
        </p:sp>
      </p:grpSp>
      <p:sp>
        <p:nvSpPr>
          <p:cNvPr id="16" name="Cube 15"/>
          <p:cNvSpPr/>
          <p:nvPr/>
        </p:nvSpPr>
        <p:spPr>
          <a:xfrm>
            <a:off x="2117689" y="2533877"/>
            <a:ext cx="6794973" cy="3249972"/>
          </a:xfrm>
          <a:prstGeom prst="cube">
            <a:avLst/>
          </a:prstGeom>
          <a:solidFill>
            <a:srgbClr val="A88000">
              <a:alpha val="5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3" descr="C:\Users\rileycp\AppData\Local\Microsoft\Windows\INetCache\IE\UBFQ6V60\returnlabe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6421" y="3367458"/>
            <a:ext cx="3084107" cy="2151994"/>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8"/>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24</a:t>
            </a:fld>
            <a:r>
              <a:rPr lang="en-US" smtClean="0"/>
              <a:t> -</a:t>
            </a:r>
            <a:endParaRPr lang="en-US" dirty="0"/>
          </a:p>
        </p:txBody>
      </p:sp>
    </p:spTree>
    <p:extLst>
      <p:ext uri="{BB962C8B-B14F-4D97-AF65-F5344CB8AC3E}">
        <p14:creationId xmlns:p14="http://schemas.microsoft.com/office/powerpoint/2010/main" val="2527020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673" y="108452"/>
            <a:ext cx="11132127" cy="886159"/>
          </a:xfrm>
        </p:spPr>
        <p:txBody>
          <a:bodyPr/>
          <a:lstStyle/>
          <a:p>
            <a:r>
              <a:rPr lang="en-US" dirty="0" smtClean="0">
                <a:latin typeface="+mn-lt"/>
              </a:rPr>
              <a:t>Drug Kit Dispensing</a:t>
            </a:r>
            <a:endParaRPr lang="en-US" dirty="0">
              <a:latin typeface="+mn-lt"/>
            </a:endParaRPr>
          </a:p>
        </p:txBody>
      </p:sp>
      <p:sp>
        <p:nvSpPr>
          <p:cNvPr id="3" name="Rectangle 2"/>
          <p:cNvSpPr/>
          <p:nvPr/>
        </p:nvSpPr>
        <p:spPr>
          <a:xfrm>
            <a:off x="341398" y="1425185"/>
            <a:ext cx="6096000" cy="4318612"/>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446818" y="4055764"/>
            <a:ext cx="2337510" cy="1061189"/>
            <a:chOff x="6113296" y="2222100"/>
            <a:chExt cx="3229007" cy="1737360"/>
          </a:xfrm>
        </p:grpSpPr>
        <p:sp>
          <p:nvSpPr>
            <p:cNvPr id="5" name="Cube 4"/>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804508" y="2963681"/>
              <a:ext cx="1353062" cy="554275"/>
            </a:xfrm>
            <a:prstGeom prst="rect">
              <a:avLst/>
            </a:prstGeom>
            <a:solidFill>
              <a:schemeClr val="bg1"/>
            </a:solidFill>
            <a:ln w="6350">
              <a:solidFill>
                <a:schemeClr val="tx1"/>
              </a:solidFill>
            </a:ln>
          </p:spPr>
          <p:txBody>
            <a:bodyPr wrap="square" rtlCol="0">
              <a:spAutoFit/>
            </a:bodyPr>
            <a:lstStyle/>
            <a:p>
              <a:pPr algn="ctr"/>
              <a:r>
                <a:rPr lang="en-US" sz="1600" dirty="0" smtClean="0"/>
                <a:t>Kit 2742</a:t>
              </a:r>
              <a:endParaRPr lang="en-US" sz="1600" dirty="0"/>
            </a:p>
          </p:txBody>
        </p:sp>
      </p:grpSp>
      <p:grpSp>
        <p:nvGrpSpPr>
          <p:cNvPr id="7" name="Group 6"/>
          <p:cNvGrpSpPr/>
          <p:nvPr/>
        </p:nvGrpSpPr>
        <p:grpSpPr>
          <a:xfrm>
            <a:off x="568005" y="2540757"/>
            <a:ext cx="2337510" cy="1061189"/>
            <a:chOff x="6113296" y="2222100"/>
            <a:chExt cx="3229007" cy="1737360"/>
          </a:xfrm>
        </p:grpSpPr>
        <p:sp>
          <p:nvSpPr>
            <p:cNvPr id="8" name="Cube 7"/>
            <p:cNvSpPr/>
            <p:nvPr/>
          </p:nvSpPr>
          <p:spPr>
            <a:xfrm>
              <a:off x="6113296" y="2222100"/>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6926571" y="3043435"/>
              <a:ext cx="1353062" cy="554275"/>
            </a:xfrm>
            <a:prstGeom prst="rect">
              <a:avLst/>
            </a:prstGeom>
            <a:solidFill>
              <a:schemeClr val="bg1"/>
            </a:solidFill>
            <a:ln w="6350">
              <a:solidFill>
                <a:schemeClr val="tx1"/>
              </a:solidFill>
            </a:ln>
          </p:spPr>
          <p:txBody>
            <a:bodyPr wrap="square" rtlCol="0">
              <a:spAutoFit/>
            </a:bodyPr>
            <a:lstStyle/>
            <a:p>
              <a:pPr algn="ctr"/>
              <a:r>
                <a:rPr lang="en-US" sz="1600" dirty="0" smtClean="0"/>
                <a:t>Kit 8745</a:t>
              </a:r>
              <a:endParaRPr lang="en-US" sz="1600" dirty="0"/>
            </a:p>
          </p:txBody>
        </p:sp>
      </p:grpSp>
      <p:grpSp>
        <p:nvGrpSpPr>
          <p:cNvPr id="10" name="Group 9"/>
          <p:cNvGrpSpPr/>
          <p:nvPr/>
        </p:nvGrpSpPr>
        <p:grpSpPr>
          <a:xfrm>
            <a:off x="3291958" y="4000679"/>
            <a:ext cx="2337510" cy="1061189"/>
            <a:chOff x="6113296" y="2872103"/>
            <a:chExt cx="3229007" cy="1737360"/>
          </a:xfrm>
        </p:grpSpPr>
        <p:sp>
          <p:nvSpPr>
            <p:cNvPr id="11" name="Cube 10"/>
            <p:cNvSpPr/>
            <p:nvPr/>
          </p:nvSpPr>
          <p:spPr>
            <a:xfrm>
              <a:off x="6113296" y="2872103"/>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015458" y="3651908"/>
              <a:ext cx="1209218" cy="554275"/>
            </a:xfrm>
            <a:prstGeom prst="rect">
              <a:avLst/>
            </a:prstGeom>
            <a:solidFill>
              <a:schemeClr val="bg1"/>
            </a:solidFill>
            <a:ln w="6350">
              <a:solidFill>
                <a:schemeClr val="tx1"/>
              </a:solidFill>
            </a:ln>
          </p:spPr>
          <p:txBody>
            <a:bodyPr wrap="square" rtlCol="0">
              <a:spAutoFit/>
            </a:bodyPr>
            <a:lstStyle/>
            <a:p>
              <a:pPr algn="ctr"/>
              <a:r>
                <a:rPr lang="en-US" sz="1600" dirty="0" smtClean="0"/>
                <a:t>Kit 3465</a:t>
              </a:r>
              <a:endParaRPr lang="en-US" sz="1600" dirty="0"/>
            </a:p>
          </p:txBody>
        </p:sp>
      </p:grpSp>
      <p:grpSp>
        <p:nvGrpSpPr>
          <p:cNvPr id="13" name="Group 12"/>
          <p:cNvGrpSpPr/>
          <p:nvPr/>
        </p:nvGrpSpPr>
        <p:grpSpPr>
          <a:xfrm>
            <a:off x="3313991" y="2532914"/>
            <a:ext cx="2337510" cy="1061189"/>
            <a:chOff x="5209043" y="2738236"/>
            <a:chExt cx="3229007" cy="1737360"/>
          </a:xfrm>
        </p:grpSpPr>
        <p:sp>
          <p:nvSpPr>
            <p:cNvPr id="14" name="Cube 13"/>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981292" y="3556744"/>
              <a:ext cx="1362371" cy="554275"/>
            </a:xfrm>
            <a:prstGeom prst="rect">
              <a:avLst/>
            </a:prstGeom>
            <a:solidFill>
              <a:schemeClr val="bg1"/>
            </a:solidFill>
            <a:ln w="6350">
              <a:solidFill>
                <a:schemeClr val="tx1"/>
              </a:solidFill>
            </a:ln>
          </p:spPr>
          <p:txBody>
            <a:bodyPr wrap="square" rtlCol="0">
              <a:spAutoFit/>
            </a:bodyPr>
            <a:lstStyle/>
            <a:p>
              <a:pPr algn="ctr"/>
              <a:r>
                <a:rPr lang="en-US" sz="1600" dirty="0" smtClean="0"/>
                <a:t>Kit 4166</a:t>
              </a:r>
              <a:endParaRPr lang="en-US" sz="1600" dirty="0"/>
            </a:p>
          </p:txBody>
        </p:sp>
      </p:grpSp>
      <p:grpSp>
        <p:nvGrpSpPr>
          <p:cNvPr id="16" name="Group 15"/>
          <p:cNvGrpSpPr/>
          <p:nvPr/>
        </p:nvGrpSpPr>
        <p:grpSpPr>
          <a:xfrm>
            <a:off x="7300379" y="4090929"/>
            <a:ext cx="2337510" cy="1061189"/>
            <a:chOff x="5209043" y="2738236"/>
            <a:chExt cx="3229007" cy="1737360"/>
          </a:xfrm>
        </p:grpSpPr>
        <p:sp>
          <p:nvSpPr>
            <p:cNvPr id="17" name="Cube 16"/>
            <p:cNvSpPr/>
            <p:nvPr/>
          </p:nvSpPr>
          <p:spPr>
            <a:xfrm>
              <a:off x="5209043" y="2738236"/>
              <a:ext cx="3229007" cy="1737360"/>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6117800" y="3606915"/>
              <a:ext cx="1241001" cy="554275"/>
            </a:xfrm>
            <a:prstGeom prst="rect">
              <a:avLst/>
            </a:prstGeom>
            <a:solidFill>
              <a:schemeClr val="bg1"/>
            </a:solidFill>
            <a:ln w="6350">
              <a:solidFill>
                <a:schemeClr val="tx1"/>
              </a:solidFill>
            </a:ln>
          </p:spPr>
          <p:txBody>
            <a:bodyPr wrap="square" rtlCol="0">
              <a:spAutoFit/>
            </a:bodyPr>
            <a:lstStyle/>
            <a:p>
              <a:pPr algn="ctr"/>
              <a:r>
                <a:rPr lang="en-US" sz="1600" dirty="0" smtClean="0"/>
                <a:t>Kit 4166</a:t>
              </a:r>
              <a:endParaRPr lang="en-US" sz="1600" dirty="0"/>
            </a:p>
          </p:txBody>
        </p:sp>
      </p:grpSp>
      <p:pic>
        <p:nvPicPr>
          <p:cNvPr id="19" name="Picture 2" descr="C:\Users\rileycp\AppData\Local\Microsoft\Windows\INetCache\IE\1H2RFVEQ\1367934593[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77450" y="4009920"/>
            <a:ext cx="512130" cy="147883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7009404" y="2496870"/>
            <a:ext cx="4640349" cy="461665"/>
          </a:xfrm>
          <a:prstGeom prst="rect">
            <a:avLst/>
          </a:prstGeom>
        </p:spPr>
        <p:txBody>
          <a:bodyPr wrap="square">
            <a:spAutoFit/>
          </a:bodyPr>
          <a:lstStyle/>
          <a:p>
            <a:pPr lvl="4" indent="-1828800">
              <a:spcBef>
                <a:spcPts val="1200"/>
              </a:spcBef>
              <a:buClr>
                <a:srgbClr val="FF0000"/>
              </a:buClr>
              <a:tabLst>
                <a:tab pos="914400" algn="l"/>
              </a:tabLst>
            </a:pPr>
            <a:r>
              <a:rPr lang="en-US" sz="2400" dirty="0" smtClean="0"/>
              <a:t>Subject is randomized to Kit 4166</a:t>
            </a:r>
            <a:endParaRPr lang="en-US" sz="2400" dirty="0"/>
          </a:p>
        </p:txBody>
      </p:sp>
      <p:sp>
        <p:nvSpPr>
          <p:cNvPr id="21" name="Rectangle 20"/>
          <p:cNvSpPr/>
          <p:nvPr/>
        </p:nvSpPr>
        <p:spPr>
          <a:xfrm>
            <a:off x="1537501" y="1646832"/>
            <a:ext cx="3544047" cy="461665"/>
          </a:xfrm>
          <a:prstGeom prst="rect">
            <a:avLst/>
          </a:prstGeom>
        </p:spPr>
        <p:txBody>
          <a:bodyPr wrap="square">
            <a:spAutoFit/>
          </a:bodyPr>
          <a:lstStyle/>
          <a:p>
            <a:pPr lvl="4" indent="-1828800">
              <a:spcBef>
                <a:spcPts val="1200"/>
              </a:spcBef>
              <a:buClr>
                <a:srgbClr val="FF0000"/>
              </a:buClr>
              <a:tabLst>
                <a:tab pos="914400" algn="l"/>
              </a:tabLst>
            </a:pPr>
            <a:r>
              <a:rPr lang="en-US" sz="2400" dirty="0" smtClean="0"/>
              <a:t>Site Inventory of Drug Kits</a:t>
            </a:r>
            <a:endParaRPr lang="en-US" sz="2400" dirty="0"/>
          </a:p>
        </p:txBody>
      </p:sp>
      <p:cxnSp>
        <p:nvCxnSpPr>
          <p:cNvPr id="22" name="Straight Arrow Connector 21"/>
          <p:cNvCxnSpPr>
            <a:stCxn id="17" idx="4"/>
            <a:endCxn id="19" idx="1"/>
          </p:cNvCxnSpPr>
          <p:nvPr/>
        </p:nvCxnSpPr>
        <p:spPr>
          <a:xfrm flipV="1">
            <a:off x="9372592" y="4749340"/>
            <a:ext cx="1004858" cy="4832"/>
          </a:xfrm>
          <a:prstGeom prst="straightConnector1">
            <a:avLst/>
          </a:prstGeom>
          <a:ln w="57150">
            <a:solidFill>
              <a:schemeClr val="accent5"/>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Slide Number Placeholder 24"/>
          <p:cNvSpPr>
            <a:spLocks noGrp="1"/>
          </p:cNvSpPr>
          <p:nvPr>
            <p:ph type="sldNum" sz="quarter" idx="12"/>
          </p:nvPr>
        </p:nvSpPr>
        <p:spPr/>
        <p:txBody>
          <a:bodyPr/>
          <a:lstStyle/>
          <a:p>
            <a:r>
              <a:rPr lang="en-US" smtClean="0"/>
              <a:t>- </a:t>
            </a:r>
            <a:fld id="{F09F0272-E83A-4E60-A4ED-53D541DAB7AE}" type="slidenum">
              <a:rPr lang="en-US" smtClean="0"/>
              <a:pPr/>
              <a:t>25</a:t>
            </a:fld>
            <a:r>
              <a:rPr lang="en-US" smtClean="0"/>
              <a:t> -</a:t>
            </a:r>
            <a:endParaRPr lang="en-US" dirty="0"/>
          </a:p>
        </p:txBody>
      </p:sp>
    </p:spTree>
    <p:extLst>
      <p:ext uri="{BB962C8B-B14F-4D97-AF65-F5344CB8AC3E}">
        <p14:creationId xmlns:p14="http://schemas.microsoft.com/office/powerpoint/2010/main" val="1462480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3"/>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3964" y="108452"/>
            <a:ext cx="11159836" cy="886159"/>
          </a:xfrm>
        </p:spPr>
        <p:txBody>
          <a:bodyPr>
            <a:normAutofit/>
          </a:bodyPr>
          <a:lstStyle/>
          <a:p>
            <a:r>
              <a:rPr lang="en-US" dirty="0">
                <a:latin typeface="+mn-lt"/>
              </a:rPr>
              <a:t>Human Error Risk Factors in Drug Distribution</a:t>
            </a:r>
          </a:p>
        </p:txBody>
      </p:sp>
      <p:sp>
        <p:nvSpPr>
          <p:cNvPr id="5" name="Rounded Rectangle 4"/>
          <p:cNvSpPr/>
          <p:nvPr/>
        </p:nvSpPr>
        <p:spPr>
          <a:xfrm>
            <a:off x="356082" y="4480629"/>
            <a:ext cx="1076323" cy="1415194"/>
          </a:xfrm>
          <a:prstGeom prst="roundRect">
            <a:avLst/>
          </a:prstGeom>
        </p:spPr>
        <p:style>
          <a:lnRef idx="1">
            <a:schemeClr val="dk1"/>
          </a:lnRef>
          <a:fillRef idx="3">
            <a:schemeClr val="dk1"/>
          </a:fillRef>
          <a:effectRef idx="2">
            <a:schemeClr val="dk1"/>
          </a:effectRef>
          <a:fontRef idx="minor">
            <a:schemeClr val="lt1"/>
          </a:fontRef>
        </p:style>
        <p:txBody>
          <a:bodyPr lIns="0" rIns="0" rtlCol="0" anchor="ctr"/>
          <a:lstStyle/>
          <a:p>
            <a:pPr algn="ctr"/>
            <a:r>
              <a:rPr lang="en-US" sz="2000" b="1" dirty="0" smtClean="0"/>
              <a:t>Drug Tablets</a:t>
            </a:r>
            <a:endParaRPr lang="en-US" sz="2000" b="1" dirty="0"/>
          </a:p>
        </p:txBody>
      </p:sp>
      <p:sp>
        <p:nvSpPr>
          <p:cNvPr id="6" name="Rounded Rectangle 5"/>
          <p:cNvSpPr/>
          <p:nvPr/>
        </p:nvSpPr>
        <p:spPr>
          <a:xfrm>
            <a:off x="2439296" y="4480629"/>
            <a:ext cx="1076323" cy="1415194"/>
          </a:xfrm>
          <a:prstGeom prst="roundRect">
            <a:avLst/>
          </a:prstGeom>
        </p:spPr>
        <p:style>
          <a:lnRef idx="1">
            <a:schemeClr val="dk1"/>
          </a:lnRef>
          <a:fillRef idx="3">
            <a:schemeClr val="dk1"/>
          </a:fillRef>
          <a:effectRef idx="2">
            <a:schemeClr val="dk1"/>
          </a:effectRef>
          <a:fontRef idx="minor">
            <a:schemeClr val="lt1"/>
          </a:fontRef>
        </p:style>
        <p:txBody>
          <a:bodyPr lIns="0" rIns="0" rtlCol="0" anchor="ctr"/>
          <a:lstStyle/>
          <a:p>
            <a:pPr algn="ctr"/>
            <a:r>
              <a:rPr lang="en-US" sz="2000" b="1" dirty="0" smtClean="0"/>
              <a:t>Drug Bottle</a:t>
            </a:r>
            <a:endParaRPr lang="en-US" sz="2000" b="1" dirty="0"/>
          </a:p>
        </p:txBody>
      </p:sp>
      <p:sp>
        <p:nvSpPr>
          <p:cNvPr id="7" name="Rounded Rectangle 6"/>
          <p:cNvSpPr/>
          <p:nvPr/>
        </p:nvSpPr>
        <p:spPr>
          <a:xfrm>
            <a:off x="4522510" y="4480629"/>
            <a:ext cx="1076323" cy="1415194"/>
          </a:xfrm>
          <a:prstGeom prst="roundRect">
            <a:avLst/>
          </a:prstGeom>
        </p:spPr>
        <p:style>
          <a:lnRef idx="1">
            <a:schemeClr val="dk1"/>
          </a:lnRef>
          <a:fillRef idx="3">
            <a:schemeClr val="dk1"/>
          </a:fillRef>
          <a:effectRef idx="2">
            <a:schemeClr val="dk1"/>
          </a:effectRef>
          <a:fontRef idx="minor">
            <a:schemeClr val="lt1"/>
          </a:fontRef>
        </p:style>
        <p:txBody>
          <a:bodyPr lIns="0" rIns="0" rtlCol="0" anchor="ctr"/>
          <a:lstStyle/>
          <a:p>
            <a:pPr algn="ctr"/>
            <a:r>
              <a:rPr lang="en-US" sz="2000" b="1" dirty="0" smtClean="0"/>
              <a:t>Drug Kit</a:t>
            </a:r>
            <a:endParaRPr lang="en-US" sz="2000" b="1" dirty="0"/>
          </a:p>
        </p:txBody>
      </p:sp>
      <p:sp>
        <p:nvSpPr>
          <p:cNvPr id="8" name="Rounded Rectangle 7"/>
          <p:cNvSpPr/>
          <p:nvPr/>
        </p:nvSpPr>
        <p:spPr>
          <a:xfrm>
            <a:off x="6605724" y="4480629"/>
            <a:ext cx="1076323" cy="1415194"/>
          </a:xfrm>
          <a:prstGeom prst="roundRect">
            <a:avLst/>
          </a:prstGeom>
        </p:spPr>
        <p:style>
          <a:lnRef idx="1">
            <a:schemeClr val="dk1"/>
          </a:lnRef>
          <a:fillRef idx="3">
            <a:schemeClr val="dk1"/>
          </a:fillRef>
          <a:effectRef idx="2">
            <a:schemeClr val="dk1"/>
          </a:effectRef>
          <a:fontRef idx="minor">
            <a:schemeClr val="lt1"/>
          </a:fontRef>
        </p:style>
        <p:txBody>
          <a:bodyPr lIns="0" rIns="0" rtlCol="0" anchor="ctr"/>
          <a:lstStyle/>
          <a:p>
            <a:pPr algn="ctr"/>
            <a:r>
              <a:rPr lang="en-US" sz="2000" b="1" dirty="0" smtClean="0"/>
              <a:t>Site</a:t>
            </a:r>
          </a:p>
          <a:p>
            <a:pPr algn="ctr"/>
            <a:r>
              <a:rPr lang="en-US" b="1" dirty="0" smtClean="0"/>
              <a:t>Inventory</a:t>
            </a:r>
            <a:endParaRPr lang="en-US" b="1" dirty="0"/>
          </a:p>
        </p:txBody>
      </p:sp>
      <p:sp>
        <p:nvSpPr>
          <p:cNvPr id="9" name="Rounded Rectangle 8"/>
          <p:cNvSpPr/>
          <p:nvPr/>
        </p:nvSpPr>
        <p:spPr>
          <a:xfrm>
            <a:off x="8688938" y="4480629"/>
            <a:ext cx="1076323" cy="1415194"/>
          </a:xfrm>
          <a:prstGeom prst="roundRect">
            <a:avLst/>
          </a:prstGeom>
        </p:spPr>
        <p:style>
          <a:lnRef idx="1">
            <a:schemeClr val="dk1"/>
          </a:lnRef>
          <a:fillRef idx="3">
            <a:schemeClr val="dk1"/>
          </a:fillRef>
          <a:effectRef idx="2">
            <a:schemeClr val="dk1"/>
          </a:effectRef>
          <a:fontRef idx="minor">
            <a:schemeClr val="lt1"/>
          </a:fontRef>
        </p:style>
        <p:txBody>
          <a:bodyPr lIns="0" rIns="0" rtlCol="0" anchor="ctr"/>
          <a:lstStyle/>
          <a:p>
            <a:pPr algn="ctr"/>
            <a:r>
              <a:rPr lang="en-US" sz="2000" b="1" dirty="0" smtClean="0"/>
              <a:t>Drug Request</a:t>
            </a:r>
            <a:endParaRPr lang="en-US" sz="2000" b="1" dirty="0"/>
          </a:p>
        </p:txBody>
      </p:sp>
      <p:sp>
        <p:nvSpPr>
          <p:cNvPr id="10" name="Rounded Rectangle 9"/>
          <p:cNvSpPr/>
          <p:nvPr/>
        </p:nvSpPr>
        <p:spPr>
          <a:xfrm>
            <a:off x="10772149" y="4480629"/>
            <a:ext cx="1076323" cy="1415194"/>
          </a:xfrm>
          <a:prstGeom prst="roundRect">
            <a:avLst/>
          </a:prstGeom>
        </p:spPr>
        <p:style>
          <a:lnRef idx="1">
            <a:schemeClr val="dk1"/>
          </a:lnRef>
          <a:fillRef idx="3">
            <a:schemeClr val="dk1"/>
          </a:fillRef>
          <a:effectRef idx="2">
            <a:schemeClr val="dk1"/>
          </a:effectRef>
          <a:fontRef idx="minor">
            <a:schemeClr val="lt1"/>
          </a:fontRef>
        </p:style>
        <p:txBody>
          <a:bodyPr lIns="0" rIns="0" rtlCol="0" anchor="ctr"/>
          <a:lstStyle/>
          <a:p>
            <a:pPr algn="ctr"/>
            <a:r>
              <a:rPr lang="en-US" sz="2000" b="1" dirty="0" smtClean="0"/>
              <a:t>Subject</a:t>
            </a:r>
          </a:p>
          <a:p>
            <a:pPr algn="ctr"/>
            <a:r>
              <a:rPr lang="en-US" sz="2000" b="1" dirty="0" smtClean="0"/>
              <a:t>Study</a:t>
            </a:r>
          </a:p>
          <a:p>
            <a:pPr algn="ctr"/>
            <a:r>
              <a:rPr lang="en-US" sz="2000" b="1" dirty="0" smtClean="0"/>
              <a:t>Drug</a:t>
            </a:r>
            <a:endParaRPr lang="en-US" sz="2000" b="1" dirty="0"/>
          </a:p>
        </p:txBody>
      </p:sp>
      <p:cxnSp>
        <p:nvCxnSpPr>
          <p:cNvPr id="11" name="Straight Arrow Connector 10"/>
          <p:cNvCxnSpPr>
            <a:stCxn id="5" idx="3"/>
            <a:endCxn id="6" idx="1"/>
          </p:cNvCxnSpPr>
          <p:nvPr/>
        </p:nvCxnSpPr>
        <p:spPr>
          <a:xfrm>
            <a:off x="1432405" y="5188226"/>
            <a:ext cx="1006891" cy="0"/>
          </a:xfrm>
          <a:prstGeom prst="straightConnector1">
            <a:avLst/>
          </a:prstGeom>
          <a:ln w="76200">
            <a:solidFill>
              <a:schemeClr val="tx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6" idx="3"/>
            <a:endCxn id="7" idx="1"/>
          </p:cNvCxnSpPr>
          <p:nvPr/>
        </p:nvCxnSpPr>
        <p:spPr>
          <a:xfrm>
            <a:off x="3515619" y="5188226"/>
            <a:ext cx="1006891" cy="0"/>
          </a:xfrm>
          <a:prstGeom prst="straightConnector1">
            <a:avLst/>
          </a:prstGeom>
          <a:ln w="76200">
            <a:solidFill>
              <a:schemeClr val="tx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3"/>
            <a:endCxn id="8" idx="1"/>
          </p:cNvCxnSpPr>
          <p:nvPr/>
        </p:nvCxnSpPr>
        <p:spPr>
          <a:xfrm>
            <a:off x="5598833" y="5188226"/>
            <a:ext cx="1006891" cy="0"/>
          </a:xfrm>
          <a:prstGeom prst="straightConnector1">
            <a:avLst/>
          </a:prstGeom>
          <a:ln w="76200">
            <a:solidFill>
              <a:schemeClr val="tx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3"/>
            <a:endCxn id="9" idx="1"/>
          </p:cNvCxnSpPr>
          <p:nvPr/>
        </p:nvCxnSpPr>
        <p:spPr>
          <a:xfrm>
            <a:off x="7682047" y="5188226"/>
            <a:ext cx="1006891" cy="0"/>
          </a:xfrm>
          <a:prstGeom prst="straightConnector1">
            <a:avLst/>
          </a:prstGeom>
          <a:ln w="76200">
            <a:solidFill>
              <a:schemeClr val="tx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9" idx="3"/>
            <a:endCxn id="10" idx="1"/>
          </p:cNvCxnSpPr>
          <p:nvPr/>
        </p:nvCxnSpPr>
        <p:spPr>
          <a:xfrm>
            <a:off x="9765261" y="5188226"/>
            <a:ext cx="1006888" cy="0"/>
          </a:xfrm>
          <a:prstGeom prst="straightConnector1">
            <a:avLst/>
          </a:prstGeom>
          <a:ln w="76200">
            <a:solidFill>
              <a:schemeClr val="tx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195232" y="1397002"/>
            <a:ext cx="1481237" cy="2246769"/>
          </a:xfrm>
          <a:prstGeom prst="rect">
            <a:avLst/>
          </a:prstGeom>
          <a:noFill/>
          <a:ln w="28575">
            <a:solidFill>
              <a:schemeClr val="bg1">
                <a:lumMod val="50000"/>
              </a:schemeClr>
            </a:solidFill>
          </a:ln>
        </p:spPr>
        <p:txBody>
          <a:bodyPr wrap="square" lIns="0" rIns="0" rtlCol="0">
            <a:spAutoFit/>
          </a:bodyPr>
          <a:lstStyle/>
          <a:p>
            <a:pPr algn="ctr"/>
            <a:r>
              <a:rPr lang="en-US" sz="2000" b="1" dirty="0" smtClean="0"/>
              <a:t>Drug Bottle Packing</a:t>
            </a:r>
          </a:p>
          <a:p>
            <a:pPr algn="ctr"/>
            <a:r>
              <a:rPr lang="en-US" sz="2000" dirty="0" smtClean="0"/>
              <a:t>___________</a:t>
            </a:r>
          </a:p>
          <a:p>
            <a:pPr algn="ctr"/>
            <a:r>
              <a:rPr lang="en-US" sz="2000" dirty="0" smtClean="0">
                <a:solidFill>
                  <a:srgbClr val="C00000"/>
                </a:solidFill>
              </a:rPr>
              <a:t>Put drug tablets into wrong drug bottle. </a:t>
            </a:r>
            <a:endParaRPr lang="en-US" sz="2000" dirty="0">
              <a:solidFill>
                <a:srgbClr val="C00000"/>
              </a:solidFill>
            </a:endParaRPr>
          </a:p>
        </p:txBody>
      </p:sp>
      <p:cxnSp>
        <p:nvCxnSpPr>
          <p:cNvPr id="17" name="Straight Arrow Connector 16"/>
          <p:cNvCxnSpPr>
            <a:stCxn id="16" idx="2"/>
          </p:cNvCxnSpPr>
          <p:nvPr/>
        </p:nvCxnSpPr>
        <p:spPr>
          <a:xfrm>
            <a:off x="1935851" y="3643771"/>
            <a:ext cx="0" cy="1458955"/>
          </a:xfrm>
          <a:prstGeom prst="straightConnector1">
            <a:avLst/>
          </a:prstGeom>
          <a:ln w="5715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3278446" y="1397002"/>
            <a:ext cx="1481237" cy="2246769"/>
          </a:xfrm>
          <a:prstGeom prst="rect">
            <a:avLst/>
          </a:prstGeom>
          <a:noFill/>
          <a:ln w="28575">
            <a:solidFill>
              <a:schemeClr val="bg1">
                <a:lumMod val="50000"/>
              </a:schemeClr>
            </a:solidFill>
          </a:ln>
        </p:spPr>
        <p:txBody>
          <a:bodyPr wrap="square" lIns="0" rIns="0" rtlCol="0">
            <a:spAutoFit/>
          </a:bodyPr>
          <a:lstStyle/>
          <a:p>
            <a:pPr algn="ctr"/>
            <a:r>
              <a:rPr lang="en-US" sz="2000" b="1" dirty="0" smtClean="0"/>
              <a:t>Drug Kit Assemble</a:t>
            </a:r>
          </a:p>
          <a:p>
            <a:pPr algn="ctr"/>
            <a:r>
              <a:rPr lang="en-US" sz="2000" dirty="0" smtClean="0"/>
              <a:t>___________</a:t>
            </a:r>
          </a:p>
          <a:p>
            <a:pPr algn="ctr"/>
            <a:r>
              <a:rPr lang="en-US" sz="2000" dirty="0" smtClean="0">
                <a:solidFill>
                  <a:srgbClr val="C00000"/>
                </a:solidFill>
              </a:rPr>
              <a:t>The two drug bottles do not match the drug kit type</a:t>
            </a:r>
            <a:endParaRPr lang="en-US" sz="2000" dirty="0">
              <a:solidFill>
                <a:srgbClr val="C00000"/>
              </a:solidFill>
            </a:endParaRPr>
          </a:p>
        </p:txBody>
      </p:sp>
      <p:cxnSp>
        <p:nvCxnSpPr>
          <p:cNvPr id="19" name="Straight Arrow Connector 18"/>
          <p:cNvCxnSpPr>
            <a:stCxn id="18" idx="2"/>
          </p:cNvCxnSpPr>
          <p:nvPr/>
        </p:nvCxnSpPr>
        <p:spPr>
          <a:xfrm flipH="1">
            <a:off x="4019061" y="3643771"/>
            <a:ext cx="4" cy="1458955"/>
          </a:xfrm>
          <a:prstGeom prst="straightConnector1">
            <a:avLst/>
          </a:prstGeom>
          <a:ln w="5715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361660" y="1393623"/>
            <a:ext cx="1481237" cy="2246769"/>
          </a:xfrm>
          <a:prstGeom prst="rect">
            <a:avLst/>
          </a:prstGeom>
          <a:noFill/>
          <a:ln w="28575">
            <a:solidFill>
              <a:schemeClr val="bg1">
                <a:lumMod val="50000"/>
              </a:schemeClr>
            </a:solidFill>
          </a:ln>
        </p:spPr>
        <p:txBody>
          <a:bodyPr wrap="square" lIns="0" rIns="0" rtlCol="0">
            <a:spAutoFit/>
          </a:bodyPr>
          <a:lstStyle/>
          <a:p>
            <a:pPr algn="ctr"/>
            <a:r>
              <a:rPr lang="en-US" sz="2000" b="1" dirty="0" smtClean="0"/>
              <a:t>Drug Kit Shipping</a:t>
            </a:r>
          </a:p>
          <a:p>
            <a:pPr algn="ctr"/>
            <a:r>
              <a:rPr lang="en-US" sz="2000" dirty="0" smtClean="0"/>
              <a:t>___________</a:t>
            </a:r>
          </a:p>
          <a:p>
            <a:pPr algn="ctr"/>
            <a:r>
              <a:rPr lang="en-US" sz="2000" dirty="0" smtClean="0">
                <a:solidFill>
                  <a:srgbClr val="C00000"/>
                </a:solidFill>
              </a:rPr>
              <a:t>Fail to maintain sufficient site inventory</a:t>
            </a:r>
            <a:endParaRPr lang="en-US" sz="2000" dirty="0">
              <a:solidFill>
                <a:srgbClr val="C00000"/>
              </a:solidFill>
            </a:endParaRPr>
          </a:p>
        </p:txBody>
      </p:sp>
      <p:cxnSp>
        <p:nvCxnSpPr>
          <p:cNvPr id="21" name="Straight Arrow Connector 20"/>
          <p:cNvCxnSpPr>
            <a:stCxn id="20" idx="2"/>
          </p:cNvCxnSpPr>
          <p:nvPr/>
        </p:nvCxnSpPr>
        <p:spPr>
          <a:xfrm flipH="1">
            <a:off x="6101343" y="3640392"/>
            <a:ext cx="936" cy="1458955"/>
          </a:xfrm>
          <a:prstGeom prst="straightConnector1">
            <a:avLst/>
          </a:prstGeom>
          <a:ln w="5715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444874" y="1393623"/>
            <a:ext cx="1481237" cy="2246769"/>
          </a:xfrm>
          <a:prstGeom prst="rect">
            <a:avLst/>
          </a:prstGeom>
          <a:noFill/>
          <a:ln w="28575">
            <a:solidFill>
              <a:schemeClr val="bg1">
                <a:lumMod val="50000"/>
              </a:schemeClr>
            </a:solidFill>
          </a:ln>
        </p:spPr>
        <p:txBody>
          <a:bodyPr wrap="square" lIns="0" rIns="0" rtlCol="0">
            <a:spAutoFit/>
          </a:bodyPr>
          <a:lstStyle/>
          <a:p>
            <a:pPr algn="ctr"/>
            <a:r>
              <a:rPr lang="en-US" sz="2000" b="1" dirty="0" smtClean="0"/>
              <a:t>Treatment</a:t>
            </a:r>
          </a:p>
          <a:p>
            <a:pPr algn="ctr"/>
            <a:r>
              <a:rPr lang="en-US" sz="2000" b="1" dirty="0" smtClean="0"/>
              <a:t>Assignment</a:t>
            </a:r>
          </a:p>
          <a:p>
            <a:pPr algn="ctr"/>
            <a:r>
              <a:rPr lang="en-US" sz="2000" dirty="0" smtClean="0"/>
              <a:t>___________</a:t>
            </a:r>
          </a:p>
          <a:p>
            <a:pPr algn="ctr"/>
            <a:r>
              <a:rPr lang="en-US" sz="2000" dirty="0" smtClean="0">
                <a:solidFill>
                  <a:srgbClr val="C00000"/>
                </a:solidFill>
              </a:rPr>
              <a:t>Assign drug kit of wrong dose level to the subject</a:t>
            </a:r>
            <a:endParaRPr lang="en-US" sz="2000" dirty="0">
              <a:solidFill>
                <a:srgbClr val="C00000"/>
              </a:solidFill>
            </a:endParaRPr>
          </a:p>
        </p:txBody>
      </p:sp>
      <p:cxnSp>
        <p:nvCxnSpPr>
          <p:cNvPr id="23" name="Straight Arrow Connector 22"/>
          <p:cNvCxnSpPr>
            <a:stCxn id="22" idx="2"/>
          </p:cNvCxnSpPr>
          <p:nvPr/>
        </p:nvCxnSpPr>
        <p:spPr>
          <a:xfrm>
            <a:off x="8185493" y="3640392"/>
            <a:ext cx="936" cy="1458955"/>
          </a:xfrm>
          <a:prstGeom prst="straightConnector1">
            <a:avLst/>
          </a:prstGeom>
          <a:ln w="5715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9528088" y="1393623"/>
            <a:ext cx="1481237" cy="2246769"/>
          </a:xfrm>
          <a:prstGeom prst="rect">
            <a:avLst/>
          </a:prstGeom>
          <a:noFill/>
          <a:ln w="28575">
            <a:solidFill>
              <a:schemeClr val="bg1">
                <a:lumMod val="50000"/>
              </a:schemeClr>
            </a:solidFill>
          </a:ln>
        </p:spPr>
        <p:txBody>
          <a:bodyPr wrap="square" lIns="0" rIns="0" rtlCol="0">
            <a:spAutoFit/>
          </a:bodyPr>
          <a:lstStyle/>
          <a:p>
            <a:pPr algn="ctr"/>
            <a:r>
              <a:rPr lang="en-US" sz="2000" b="1" dirty="0" smtClean="0"/>
              <a:t>Drug </a:t>
            </a:r>
          </a:p>
          <a:p>
            <a:pPr algn="ctr"/>
            <a:r>
              <a:rPr lang="en-US" sz="2000" b="1" dirty="0" smtClean="0"/>
              <a:t>Dispense</a:t>
            </a:r>
          </a:p>
          <a:p>
            <a:pPr algn="ctr"/>
            <a:r>
              <a:rPr lang="en-US" sz="2000" dirty="0" smtClean="0"/>
              <a:t>___________</a:t>
            </a:r>
          </a:p>
          <a:p>
            <a:pPr algn="ctr"/>
            <a:r>
              <a:rPr lang="en-US" sz="2000" dirty="0" smtClean="0">
                <a:solidFill>
                  <a:srgbClr val="C00000"/>
                </a:solidFill>
              </a:rPr>
              <a:t>Give an incorrect drug kit to the subject</a:t>
            </a:r>
            <a:endParaRPr lang="en-US" sz="2000" dirty="0">
              <a:solidFill>
                <a:srgbClr val="C00000"/>
              </a:solidFill>
            </a:endParaRPr>
          </a:p>
        </p:txBody>
      </p:sp>
      <p:cxnSp>
        <p:nvCxnSpPr>
          <p:cNvPr id="25" name="Straight Arrow Connector 24"/>
          <p:cNvCxnSpPr>
            <a:stCxn id="24" idx="2"/>
          </p:cNvCxnSpPr>
          <p:nvPr/>
        </p:nvCxnSpPr>
        <p:spPr>
          <a:xfrm flipH="1">
            <a:off x="10267771" y="3640392"/>
            <a:ext cx="936" cy="1458955"/>
          </a:xfrm>
          <a:prstGeom prst="straightConnector1">
            <a:avLst/>
          </a:prstGeom>
          <a:ln w="57150">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26</a:t>
            </a:fld>
            <a:r>
              <a:rPr lang="en-US" smtClean="0"/>
              <a:t> -</a:t>
            </a:r>
            <a:endParaRPr lang="en-US" dirty="0"/>
          </a:p>
        </p:txBody>
      </p:sp>
    </p:spTree>
    <p:extLst>
      <p:ext uri="{BB962C8B-B14F-4D97-AF65-F5344CB8AC3E}">
        <p14:creationId xmlns:p14="http://schemas.microsoft.com/office/powerpoint/2010/main" val="2770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1673" y="108452"/>
            <a:ext cx="11132127" cy="886159"/>
          </a:xfrm>
        </p:spPr>
        <p:txBody>
          <a:bodyPr/>
          <a:lstStyle/>
          <a:p>
            <a:r>
              <a:rPr lang="en-US" dirty="0" smtClean="0">
                <a:latin typeface="+mn-lt"/>
              </a:rPr>
              <a:t>Risk Factor: Study Drug Dispensing</a:t>
            </a:r>
            <a:endParaRPr lang="en-US" dirty="0">
              <a:latin typeface="+mn-lt"/>
            </a:endParaRPr>
          </a:p>
        </p:txBody>
      </p:sp>
      <p:sp>
        <p:nvSpPr>
          <p:cNvPr id="4" name="Content Placeholder 3"/>
          <p:cNvSpPr>
            <a:spLocks noGrp="1"/>
          </p:cNvSpPr>
          <p:nvPr>
            <p:ph sz="half" idx="1"/>
          </p:nvPr>
        </p:nvSpPr>
        <p:spPr/>
        <p:txBody>
          <a:bodyPr>
            <a:normAutofit fontScale="92500" lnSpcReduction="10000"/>
          </a:bodyPr>
          <a:lstStyle/>
          <a:p>
            <a:pPr marL="0" indent="0">
              <a:buNone/>
            </a:pPr>
            <a:r>
              <a:rPr lang="en-US" dirty="0"/>
              <a:t>Site pharmacies dispensing errors  </a:t>
            </a:r>
            <a:r>
              <a:rPr lang="en-US" b="1" dirty="0">
                <a:solidFill>
                  <a:schemeClr val="accent3"/>
                </a:solidFill>
              </a:rPr>
              <a:t>6%*</a:t>
            </a:r>
          </a:p>
          <a:p>
            <a:pPr marL="0" indent="0">
              <a:buNone/>
            </a:pPr>
            <a:endParaRPr lang="en-US" dirty="0"/>
          </a:p>
          <a:p>
            <a:pPr marL="0" indent="0">
              <a:buNone/>
            </a:pPr>
            <a:r>
              <a:rPr lang="en-US" u="sng" dirty="0">
                <a:effectLst>
                  <a:outerShdw blurRad="38100" dist="38100" dir="2700000" algn="tl">
                    <a:srgbClr val="000000">
                      <a:alpha val="43137"/>
                    </a:srgbClr>
                  </a:outerShdw>
                </a:effectLst>
              </a:rPr>
              <a:t>Examples</a:t>
            </a:r>
          </a:p>
          <a:p>
            <a:pPr marL="514350" indent="-514350">
              <a:buFont typeface="+mj-lt"/>
              <a:buAutoNum type="arabicPeriod"/>
            </a:pPr>
            <a:r>
              <a:rPr lang="en-US" dirty="0"/>
              <a:t>Patient was randomized to drug kit ID = </a:t>
            </a:r>
            <a:r>
              <a:rPr lang="en-US" b="1" dirty="0">
                <a:solidFill>
                  <a:schemeClr val="accent3"/>
                </a:solidFill>
              </a:rPr>
              <a:t>1069</a:t>
            </a:r>
            <a:r>
              <a:rPr lang="en-US" dirty="0"/>
              <a:t>, and was treated with drug kit </a:t>
            </a:r>
            <a:r>
              <a:rPr lang="en-US" b="1" dirty="0">
                <a:solidFill>
                  <a:schemeClr val="accent3"/>
                </a:solidFill>
              </a:rPr>
              <a:t>1096</a:t>
            </a:r>
            <a:r>
              <a:rPr lang="en-US" dirty="0"/>
              <a:t>.</a:t>
            </a:r>
          </a:p>
          <a:p>
            <a:pPr marL="514350" indent="-514350">
              <a:buFont typeface="+mj-lt"/>
              <a:buAutoNum type="arabicPeriod"/>
            </a:pPr>
            <a:r>
              <a:rPr lang="en-US" dirty="0"/>
              <a:t>Patient was randomized to drug kit ID = </a:t>
            </a:r>
            <a:r>
              <a:rPr lang="en-US" b="1" dirty="0">
                <a:solidFill>
                  <a:schemeClr val="accent3"/>
                </a:solidFill>
              </a:rPr>
              <a:t>1069</a:t>
            </a:r>
            <a:r>
              <a:rPr lang="en-US" dirty="0"/>
              <a:t>, and the site couldn't find this drug kit. Site pharmacist picked the drug kit with the lowest ID, </a:t>
            </a:r>
            <a:r>
              <a:rPr lang="en-US" b="1" dirty="0">
                <a:solidFill>
                  <a:schemeClr val="accent3"/>
                </a:solidFill>
              </a:rPr>
              <a:t>1023</a:t>
            </a:r>
            <a:r>
              <a:rPr lang="en-US" dirty="0"/>
              <a:t>.</a:t>
            </a:r>
          </a:p>
          <a:p>
            <a:pPr marL="514350" indent="-514350">
              <a:buFont typeface="+mj-lt"/>
              <a:buAutoNum type="arabicPeriod"/>
            </a:pPr>
            <a:endParaRPr lang="en-US" dirty="0"/>
          </a:p>
          <a:p>
            <a:pPr marL="0" indent="0">
              <a:buNone/>
            </a:pPr>
            <a:r>
              <a:rPr lang="en-US" dirty="0"/>
              <a:t>Outcome:  Treatment cross-overs in ITT analysis</a:t>
            </a:r>
          </a:p>
          <a:p>
            <a:pPr marL="0" indent="0">
              <a:buNone/>
            </a:pPr>
            <a:endParaRPr lang="en-US" dirty="0"/>
          </a:p>
          <a:p>
            <a:pPr marL="0" indent="0">
              <a:buNone/>
            </a:pPr>
            <a:r>
              <a:rPr lang="en-US" sz="2200" i="1" dirty="0">
                <a:solidFill>
                  <a:schemeClr val="accent1"/>
                </a:solidFill>
              </a:rPr>
              <a:t>*Kane MP, </a:t>
            </a:r>
            <a:r>
              <a:rPr lang="en-US" sz="2200" i="1" dirty="0" err="1">
                <a:solidFill>
                  <a:schemeClr val="accent1"/>
                </a:solidFill>
              </a:rPr>
              <a:t>Fessele</a:t>
            </a:r>
            <a:r>
              <a:rPr lang="en-US" sz="2200" i="1" dirty="0">
                <a:solidFill>
                  <a:schemeClr val="accent1"/>
                </a:solidFill>
              </a:rPr>
              <a:t> K, </a:t>
            </a:r>
            <a:r>
              <a:rPr lang="en-US" sz="2200" i="1" dirty="0" err="1">
                <a:solidFill>
                  <a:schemeClr val="accent1"/>
                </a:solidFill>
              </a:rPr>
              <a:t>Gordilis</a:t>
            </a:r>
            <a:r>
              <a:rPr lang="en-US" sz="2200" i="1" dirty="0">
                <a:solidFill>
                  <a:schemeClr val="accent1"/>
                </a:solidFill>
              </a:rPr>
              <a:t>-Perez J et al.  . Medication safety in cancer clinical trials: an analysis of medication error reports at a comprehensive cancer center. J </a:t>
            </a:r>
            <a:r>
              <a:rPr lang="en-US" sz="2200" i="1" dirty="0" err="1">
                <a:solidFill>
                  <a:schemeClr val="accent1"/>
                </a:solidFill>
              </a:rPr>
              <a:t>Clin</a:t>
            </a:r>
            <a:r>
              <a:rPr lang="en-US" sz="2200" i="1" dirty="0">
                <a:solidFill>
                  <a:schemeClr val="accent1"/>
                </a:solidFill>
              </a:rPr>
              <a:t> </a:t>
            </a:r>
            <a:r>
              <a:rPr lang="en-US" sz="2200" i="1" dirty="0" err="1">
                <a:solidFill>
                  <a:schemeClr val="accent1"/>
                </a:solidFill>
              </a:rPr>
              <a:t>Oncol</a:t>
            </a:r>
            <a:r>
              <a:rPr lang="en-US" sz="2200" i="1" dirty="0">
                <a:solidFill>
                  <a:schemeClr val="accent1"/>
                </a:solidFill>
              </a:rPr>
              <a:t>  2007;25:6547.</a:t>
            </a:r>
          </a:p>
          <a:p>
            <a:endParaRPr lang="en-US" dirty="0"/>
          </a:p>
          <a:p>
            <a:endParaRPr lang="en-US" dirty="0"/>
          </a:p>
        </p:txBody>
      </p:sp>
      <p:sp>
        <p:nvSpPr>
          <p:cNvPr id="6" name="Oval 5"/>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27</a:t>
            </a:fld>
            <a:r>
              <a:rPr lang="en-US" smtClean="0"/>
              <a:t> -</a:t>
            </a:r>
            <a:endParaRPr lang="en-US" dirty="0"/>
          </a:p>
        </p:txBody>
      </p:sp>
    </p:spTree>
    <p:extLst>
      <p:ext uri="{BB962C8B-B14F-4D97-AF65-F5344CB8AC3E}">
        <p14:creationId xmlns:p14="http://schemas.microsoft.com/office/powerpoint/2010/main" val="4653602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28</a:t>
            </a:fld>
            <a:r>
              <a:rPr lang="en-US" smtClean="0"/>
              <a:t> -</a:t>
            </a:r>
            <a:endParaRPr lang="en-US" dirty="0"/>
          </a:p>
        </p:txBody>
      </p:sp>
      <p:sp>
        <p:nvSpPr>
          <p:cNvPr id="4" name="Title 3"/>
          <p:cNvSpPr>
            <a:spLocks noGrp="1"/>
          </p:cNvSpPr>
          <p:nvPr>
            <p:ph type="title"/>
          </p:nvPr>
        </p:nvSpPr>
        <p:spPr>
          <a:xfrm>
            <a:off x="207817" y="108452"/>
            <a:ext cx="11769437" cy="886159"/>
          </a:xfrm>
        </p:spPr>
        <p:txBody>
          <a:bodyPr>
            <a:normAutofit/>
          </a:bodyPr>
          <a:lstStyle/>
          <a:p>
            <a:r>
              <a:rPr lang="en-US" dirty="0" smtClean="0">
                <a:latin typeface="+mn-lt"/>
              </a:rPr>
              <a:t>Consequences of human error in drug distribution </a:t>
            </a:r>
            <a:endParaRPr lang="en-US" dirty="0">
              <a:latin typeface="+mn-lt"/>
            </a:endParaRPr>
          </a:p>
        </p:txBody>
      </p:sp>
      <p:sp>
        <p:nvSpPr>
          <p:cNvPr id="5" name="Content Placeholder 2"/>
          <p:cNvSpPr txBox="1">
            <a:spLocks/>
          </p:cNvSpPr>
          <p:nvPr/>
        </p:nvSpPr>
        <p:spPr>
          <a:xfrm>
            <a:off x="457200" y="1371599"/>
            <a:ext cx="10934700" cy="4578927"/>
          </a:xfrm>
          <a:prstGeom prst="rect">
            <a:avLst/>
          </a:prstGeom>
        </p:spPr>
        <p:txBody>
          <a:bodyPr>
            <a:normAutofit/>
          </a:bodyPr>
          <a:lstStyle>
            <a:lvl1pPr marL="228600" indent="-228600" algn="l" defTabSz="914400" rtl="0" eaLnBrk="1" latinLnBrk="0" hangingPunct="1">
              <a:lnSpc>
                <a:spcPct val="90000"/>
              </a:lnSpc>
              <a:spcBef>
                <a:spcPts val="1000"/>
              </a:spcBef>
              <a:buClr>
                <a:srgbClr val="4B4A3B"/>
              </a:buClr>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Clr>
                <a:srgbClr val="4B4A3B"/>
              </a:buClr>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Clr>
                <a:srgbClr val="4B4A3B"/>
              </a:buClr>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14000"/>
              </a:lnSpc>
              <a:buClr>
                <a:srgbClr val="FF0000"/>
              </a:buClr>
              <a:buFont typeface="Wingdings" panose="05000000000000000000" pitchFamily="2" charset="2"/>
              <a:buChar char="v"/>
            </a:pPr>
            <a:r>
              <a:rPr lang="en-US" dirty="0" smtClean="0"/>
              <a:t>Unintentional human error has a 50% chance of creating treatment cross-overs.</a:t>
            </a:r>
          </a:p>
          <a:p>
            <a:pPr marL="457200" indent="-457200">
              <a:lnSpc>
                <a:spcPct val="114000"/>
              </a:lnSpc>
              <a:buClr>
                <a:srgbClr val="FF0000"/>
              </a:buClr>
              <a:buFont typeface="Wingdings" panose="05000000000000000000" pitchFamily="2" charset="2"/>
              <a:buChar char="v"/>
            </a:pPr>
            <a:r>
              <a:rPr lang="en-US" dirty="0" smtClean="0"/>
              <a:t>Under Intention-To-Treat (ITT), treatment cross-overs dilute  the treatment effect</a:t>
            </a:r>
            <a:r>
              <a:rPr lang="en-US" dirty="0"/>
              <a:t> </a:t>
            </a:r>
            <a:r>
              <a:rPr lang="en-US" dirty="0" smtClean="0"/>
              <a:t>and reduce statistical power.</a:t>
            </a:r>
          </a:p>
          <a:p>
            <a:pPr marL="457200" indent="-457200">
              <a:lnSpc>
                <a:spcPct val="114000"/>
              </a:lnSpc>
              <a:buClr>
                <a:srgbClr val="FF0000"/>
              </a:buClr>
              <a:buFont typeface="Wingdings" panose="05000000000000000000" pitchFamily="2" charset="2"/>
              <a:buChar char="v"/>
            </a:pPr>
            <a:r>
              <a:rPr lang="en-US" dirty="0" smtClean="0"/>
              <a:t>To recover the power loss of 1 cross-over, 2 additional subjects are needed.</a:t>
            </a:r>
          </a:p>
          <a:p>
            <a:pPr marL="457200" indent="-457200">
              <a:lnSpc>
                <a:spcPct val="114000"/>
              </a:lnSpc>
              <a:buClr>
                <a:srgbClr val="FF0000"/>
              </a:buClr>
              <a:buFont typeface="Wingdings" panose="05000000000000000000" pitchFamily="2" charset="2"/>
              <a:buChar char="v"/>
            </a:pPr>
            <a:r>
              <a:rPr lang="en-US" dirty="0" smtClean="0"/>
              <a:t>The net contribution of a cross-over subject is negative. </a:t>
            </a:r>
          </a:p>
          <a:p>
            <a:pPr marL="457200" indent="-457200">
              <a:lnSpc>
                <a:spcPct val="114000"/>
              </a:lnSpc>
              <a:buClr>
                <a:srgbClr val="FF0000"/>
              </a:buClr>
              <a:buFont typeface="Wingdings" panose="05000000000000000000" pitchFamily="2" charset="2"/>
              <a:buChar char="v"/>
            </a:pPr>
            <a:endParaRPr lang="en-US" dirty="0" smtClean="0"/>
          </a:p>
          <a:p>
            <a:endParaRPr lang="en-US" dirty="0"/>
          </a:p>
        </p:txBody>
      </p:sp>
      <p:sp>
        <p:nvSpPr>
          <p:cNvPr id="6" name="Oval 5"/>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38421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586345" y="2281000"/>
            <a:ext cx="10267603" cy="1877437"/>
          </a:xfrm>
          <a:prstGeom prst="rect">
            <a:avLst/>
          </a:prstGeom>
        </p:spPr>
        <p:txBody>
          <a:bodyPr wrap="square">
            <a:spAutoFit/>
          </a:bodyPr>
          <a:lstStyle/>
          <a:p>
            <a:r>
              <a:rPr lang="en-US" sz="4400" dirty="0" smtClean="0">
                <a:solidFill>
                  <a:schemeClr val="tx1">
                    <a:lumMod val="50000"/>
                  </a:schemeClr>
                </a:solidFill>
              </a:rPr>
              <a:t>Background of two large multicenter trials </a:t>
            </a:r>
          </a:p>
          <a:p>
            <a:endParaRPr lang="en-US" sz="4400" dirty="0">
              <a:solidFill>
                <a:schemeClr val="tx1">
                  <a:lumMod val="50000"/>
                </a:schemeClr>
              </a:solidFill>
            </a:endParaRPr>
          </a:p>
          <a:p>
            <a:r>
              <a:rPr lang="en-US" sz="2800" dirty="0" smtClean="0">
                <a:solidFill>
                  <a:schemeClr val="tx1">
                    <a:lumMod val="50000"/>
                  </a:schemeClr>
                </a:solidFill>
              </a:rPr>
              <a:t>- </a:t>
            </a:r>
            <a:r>
              <a:rPr lang="en-US" sz="2800" i="1" dirty="0" smtClean="0">
                <a:solidFill>
                  <a:schemeClr val="tx1">
                    <a:lumMod val="50000"/>
                  </a:schemeClr>
                </a:solidFill>
              </a:rPr>
              <a:t>Caitlyn </a:t>
            </a:r>
            <a:r>
              <a:rPr lang="en-US" sz="2800" i="1" dirty="0" err="1" smtClean="0">
                <a:solidFill>
                  <a:schemeClr val="tx1">
                    <a:lumMod val="50000"/>
                  </a:schemeClr>
                </a:solidFill>
              </a:rPr>
              <a:t>Meinzer</a:t>
            </a:r>
            <a:endParaRPr lang="en-US" sz="2800" i="1" dirty="0">
              <a:solidFill>
                <a:schemeClr val="tx1">
                  <a:lumMod val="50000"/>
                </a:schemeClr>
              </a:solidFill>
            </a:endParaRPr>
          </a:p>
        </p:txBody>
      </p:sp>
      <p:sp>
        <p:nvSpPr>
          <p:cNvPr id="9" name="Oval 8"/>
          <p:cNvSpPr/>
          <p:nvPr/>
        </p:nvSpPr>
        <p:spPr>
          <a:xfrm>
            <a:off x="969817" y="2361295"/>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21897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86346" y="1491414"/>
            <a:ext cx="10432472" cy="1631216"/>
          </a:xfrm>
          <a:prstGeom prst="rect">
            <a:avLst/>
          </a:prstGeom>
        </p:spPr>
        <p:txBody>
          <a:bodyPr wrap="square">
            <a:spAutoFit/>
          </a:bodyPr>
          <a:lstStyle/>
          <a:p>
            <a:r>
              <a:rPr lang="en-US" sz="4400" dirty="0" smtClean="0">
                <a:solidFill>
                  <a:schemeClr val="tx1">
                    <a:lumMod val="50000"/>
                  </a:schemeClr>
                </a:solidFill>
              </a:rPr>
              <a:t>Rationale </a:t>
            </a:r>
            <a:r>
              <a:rPr lang="en-US" sz="4400" dirty="0" smtClean="0">
                <a:solidFill>
                  <a:schemeClr val="tx1">
                    <a:lumMod val="50000"/>
                  </a:schemeClr>
                </a:solidFill>
              </a:rPr>
              <a:t>&amp; challenges of drug management </a:t>
            </a:r>
          </a:p>
          <a:p>
            <a:endParaRPr lang="en-US" sz="2800" dirty="0">
              <a:solidFill>
                <a:schemeClr val="tx1">
                  <a:lumMod val="50000"/>
                </a:schemeClr>
              </a:solidFill>
            </a:endParaRPr>
          </a:p>
          <a:p>
            <a:r>
              <a:rPr lang="en-US" sz="2800" dirty="0" smtClean="0">
                <a:solidFill>
                  <a:schemeClr val="tx1">
                    <a:lumMod val="50000"/>
                  </a:schemeClr>
                </a:solidFill>
              </a:rPr>
              <a:t>- </a:t>
            </a:r>
            <a:r>
              <a:rPr lang="en-US" sz="2800" i="1" dirty="0" smtClean="0">
                <a:solidFill>
                  <a:schemeClr val="tx1">
                    <a:lumMod val="50000"/>
                  </a:schemeClr>
                </a:solidFill>
              </a:rPr>
              <a:t>Catherine </a:t>
            </a:r>
            <a:r>
              <a:rPr lang="en-US" sz="2800" i="1" dirty="0">
                <a:solidFill>
                  <a:schemeClr val="tx1">
                    <a:lumMod val="50000"/>
                  </a:schemeClr>
                </a:solidFill>
              </a:rPr>
              <a:t>Dillon</a:t>
            </a:r>
          </a:p>
        </p:txBody>
      </p:sp>
      <p:sp>
        <p:nvSpPr>
          <p:cNvPr id="8" name="Oval 7"/>
          <p:cNvSpPr/>
          <p:nvPr/>
        </p:nvSpPr>
        <p:spPr>
          <a:xfrm>
            <a:off x="969817" y="1572491"/>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179712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AtRial</a:t>
            </a:r>
            <a:r>
              <a:rPr lang="en-US" b="1" dirty="0"/>
              <a:t> </a:t>
            </a:r>
            <a:r>
              <a:rPr lang="en-US" b="1" dirty="0" err="1"/>
              <a:t>Cardiopathy</a:t>
            </a:r>
            <a:r>
              <a:rPr lang="en-US" b="1" dirty="0"/>
              <a:t> and Antithrombotic Drugs In Prevention After Cryptogenic Stroke (ARCADIA)</a:t>
            </a:r>
          </a:p>
        </p:txBody>
      </p:sp>
      <p:sp>
        <p:nvSpPr>
          <p:cNvPr id="4" name="Text Placeholder 3"/>
          <p:cNvSpPr>
            <a:spLocks noGrp="1"/>
          </p:cNvSpPr>
          <p:nvPr>
            <p:ph type="body" idx="1"/>
          </p:nvPr>
        </p:nvSpPr>
        <p:spPr/>
        <p:txBody>
          <a:bodyPr/>
          <a:lstStyle/>
          <a:p>
            <a:r>
              <a:rPr lang="en-US" dirty="0"/>
              <a:t>NCT03192215</a:t>
            </a:r>
          </a:p>
        </p:txBody>
      </p:sp>
      <p:sp>
        <p:nvSpPr>
          <p:cNvPr id="5" name="Oval 4"/>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9151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ARCADIA Trial Premise</a:t>
            </a:r>
            <a:endParaRPr lang="en-US" dirty="0"/>
          </a:p>
        </p:txBody>
      </p:sp>
      <p:sp>
        <p:nvSpPr>
          <p:cNvPr id="8" name="Content Placeholder 7"/>
          <p:cNvSpPr>
            <a:spLocks noGrp="1"/>
          </p:cNvSpPr>
          <p:nvPr>
            <p:ph sz="half" idx="1"/>
          </p:nvPr>
        </p:nvSpPr>
        <p:spPr/>
        <p:txBody>
          <a:bodyPr>
            <a:normAutofit lnSpcReduction="10000"/>
          </a:bodyPr>
          <a:lstStyle/>
          <a:p>
            <a:r>
              <a:rPr lang="en-US" dirty="0" smtClean="0"/>
              <a:t>Dysrhythmia that defines atrial fibrillation (AF) associated with other atrial derangements (“Atrial </a:t>
            </a:r>
            <a:r>
              <a:rPr lang="en-US" dirty="0" err="1" smtClean="0"/>
              <a:t>Cardiopathy</a:t>
            </a:r>
            <a:r>
              <a:rPr lang="en-US" dirty="0" smtClean="0"/>
              <a:t>”)</a:t>
            </a:r>
          </a:p>
          <a:p>
            <a:endParaRPr lang="en-US" dirty="0" smtClean="0"/>
          </a:p>
          <a:p>
            <a:r>
              <a:rPr lang="en-US" dirty="0" smtClean="0"/>
              <a:t>Atrial </a:t>
            </a:r>
            <a:r>
              <a:rPr lang="en-US" dirty="0" err="1" smtClean="0"/>
              <a:t>cardiopathy</a:t>
            </a:r>
            <a:r>
              <a:rPr lang="en-US" dirty="0" smtClean="0"/>
              <a:t> may cause embolism in absence of dysrhythmia</a:t>
            </a:r>
          </a:p>
          <a:p>
            <a:endParaRPr lang="en-US" dirty="0" smtClean="0"/>
          </a:p>
          <a:p>
            <a:r>
              <a:rPr lang="en-US" dirty="0" smtClean="0"/>
              <a:t>In patients with AF, </a:t>
            </a:r>
            <a:r>
              <a:rPr lang="en-US" dirty="0" err="1" smtClean="0"/>
              <a:t>Apixiban</a:t>
            </a:r>
            <a:r>
              <a:rPr lang="en-US" dirty="0" smtClean="0"/>
              <a:t> is efficacious</a:t>
            </a:r>
          </a:p>
          <a:p>
            <a:pPr lvl="1"/>
            <a:r>
              <a:rPr lang="en-US" dirty="0" smtClean="0"/>
              <a:t>Given parallels with AF, likely to benefit in atrial </a:t>
            </a:r>
            <a:r>
              <a:rPr lang="en-US" dirty="0" err="1" smtClean="0"/>
              <a:t>cardiopathy</a:t>
            </a:r>
            <a:endParaRPr lang="en-US" dirty="0" smtClean="0"/>
          </a:p>
          <a:p>
            <a:pPr lvl="1"/>
            <a:endParaRPr lang="en-US" dirty="0" smtClean="0"/>
          </a:p>
          <a:p>
            <a:r>
              <a:rPr lang="en-US" dirty="0" smtClean="0"/>
              <a:t>Efficacy of anticoagulation likely to differ based on stroke mechanism</a:t>
            </a:r>
          </a:p>
          <a:p>
            <a:pPr lvl="1"/>
            <a:r>
              <a:rPr lang="en-US" dirty="0" smtClean="0"/>
              <a:t>Evidence of treatment modification by NT-</a:t>
            </a:r>
            <a:r>
              <a:rPr lang="en-US" dirty="0" err="1" smtClean="0"/>
              <a:t>proBNP</a:t>
            </a:r>
            <a:endParaRPr lang="en-US" dirty="0" smtClean="0"/>
          </a:p>
          <a:p>
            <a:pPr lvl="1"/>
            <a:r>
              <a:rPr lang="en-US" dirty="0" smtClean="0"/>
              <a:t>Unlikely to benefit in artery-artery embolism (WASID, SAMMPRIS/VISSIT, ARCH, CADISS)</a:t>
            </a:r>
          </a:p>
          <a:p>
            <a:endParaRPr lang="en-US" dirty="0"/>
          </a:p>
        </p:txBody>
      </p:sp>
      <p:sp>
        <p:nvSpPr>
          <p:cNvPr id="5" name="Oval 4"/>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31</a:t>
            </a:fld>
            <a:r>
              <a:rPr lang="en-US" smtClean="0"/>
              <a:t> -</a:t>
            </a:r>
            <a:endParaRPr lang="en-US" dirty="0"/>
          </a:p>
        </p:txBody>
      </p:sp>
    </p:spTree>
    <p:extLst>
      <p:ext uri="{BB962C8B-B14F-4D97-AF65-F5344CB8AC3E}">
        <p14:creationId xmlns:p14="http://schemas.microsoft.com/office/powerpoint/2010/main" val="10053255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ARCADIA Trial Premise</a:t>
            </a:r>
            <a:endParaRPr lang="en-US" dirty="0"/>
          </a:p>
        </p:txBody>
      </p:sp>
      <p:sp>
        <p:nvSpPr>
          <p:cNvPr id="3" name="Content Placeholder 2"/>
          <p:cNvSpPr>
            <a:spLocks noGrp="1"/>
          </p:cNvSpPr>
          <p:nvPr>
            <p:ph sz="half" idx="1"/>
          </p:nvPr>
        </p:nvSpPr>
        <p:spPr/>
        <p:txBody>
          <a:bodyPr/>
          <a:lstStyle/>
          <a:p>
            <a:r>
              <a:rPr lang="en-US" dirty="0" smtClean="0"/>
              <a:t>Phase III, biomarker-driven, double dummy, randomized controlled</a:t>
            </a:r>
          </a:p>
          <a:p>
            <a:endParaRPr lang="en-US" dirty="0" smtClean="0"/>
          </a:p>
          <a:p>
            <a:r>
              <a:rPr lang="en-US" dirty="0" smtClean="0"/>
              <a:t>Primary hypothesis:</a:t>
            </a:r>
          </a:p>
          <a:p>
            <a:pPr lvl="1"/>
            <a:r>
              <a:rPr lang="en-US" dirty="0" err="1" smtClean="0"/>
              <a:t>Apixaban</a:t>
            </a:r>
            <a:r>
              <a:rPr lang="en-US" dirty="0" smtClean="0"/>
              <a:t> is superior to aspirin for preventing recurrent stroke in patients with cryptogenic stroke and atrial </a:t>
            </a:r>
            <a:r>
              <a:rPr lang="en-US" dirty="0" err="1" smtClean="0"/>
              <a:t>cardiopathy</a:t>
            </a:r>
            <a:endParaRPr lang="en-US" dirty="0" smtClean="0"/>
          </a:p>
          <a:p>
            <a:pPr lvl="1"/>
            <a:endParaRPr lang="en-US" dirty="0" smtClean="0"/>
          </a:p>
          <a:p>
            <a:r>
              <a:rPr lang="en-US" dirty="0" smtClean="0"/>
              <a:t>Atrial </a:t>
            </a:r>
            <a:r>
              <a:rPr lang="en-US" dirty="0" err="1" smtClean="0"/>
              <a:t>cardiopathy</a:t>
            </a:r>
            <a:r>
              <a:rPr lang="en-US" dirty="0" smtClean="0"/>
              <a:t> defined as ≥1 of following:</a:t>
            </a:r>
          </a:p>
          <a:p>
            <a:pPr lvl="1"/>
            <a:r>
              <a:rPr lang="en-US" dirty="0" smtClean="0"/>
              <a:t>PTFV</a:t>
            </a:r>
            <a:r>
              <a:rPr lang="en-US" baseline="-25000" dirty="0" smtClean="0"/>
              <a:t>1</a:t>
            </a:r>
            <a:r>
              <a:rPr lang="en-US" dirty="0" smtClean="0"/>
              <a:t> &gt;5000 </a:t>
            </a:r>
            <a:r>
              <a:rPr lang="en-US" dirty="0" smtClean="0">
                <a:sym typeface="Symbol"/>
              </a:rPr>
              <a:t></a:t>
            </a:r>
            <a:r>
              <a:rPr lang="en-US" dirty="0" smtClean="0"/>
              <a:t>V*</a:t>
            </a:r>
            <a:r>
              <a:rPr lang="en-US" dirty="0" err="1" smtClean="0"/>
              <a:t>ms</a:t>
            </a:r>
            <a:r>
              <a:rPr lang="en-US" dirty="0" smtClean="0"/>
              <a:t> on 12-lead ECG </a:t>
            </a:r>
          </a:p>
          <a:p>
            <a:pPr lvl="1"/>
            <a:r>
              <a:rPr lang="en-US" dirty="0" smtClean="0"/>
              <a:t>Left atrial size index ≥3 cm/mL</a:t>
            </a:r>
            <a:r>
              <a:rPr lang="en-US" baseline="30000" dirty="0" smtClean="0"/>
              <a:t>2</a:t>
            </a:r>
            <a:r>
              <a:rPr lang="en-US" dirty="0" smtClean="0"/>
              <a:t> on echocardiogram (severe enlargement)</a:t>
            </a:r>
          </a:p>
          <a:p>
            <a:pPr lvl="1"/>
            <a:r>
              <a:rPr lang="en-US" dirty="0" smtClean="0"/>
              <a:t>Serum NT-</a:t>
            </a:r>
            <a:r>
              <a:rPr lang="en-US" dirty="0" err="1" smtClean="0"/>
              <a:t>proBNP</a:t>
            </a:r>
            <a:r>
              <a:rPr lang="en-US" dirty="0" smtClean="0"/>
              <a:t> &gt;250 </a:t>
            </a:r>
            <a:r>
              <a:rPr lang="en-US" dirty="0" err="1" smtClean="0"/>
              <a:t>pg</a:t>
            </a:r>
            <a:r>
              <a:rPr lang="en-US" dirty="0" smtClean="0"/>
              <a:t>/mL</a:t>
            </a:r>
          </a:p>
          <a:p>
            <a:endParaRPr lang="en-US" dirty="0"/>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32</a:t>
            </a:fld>
            <a:r>
              <a:rPr lang="en-US" smtClean="0"/>
              <a:t> -</a:t>
            </a:r>
            <a:endParaRPr lang="en-US" dirty="0"/>
          </a:p>
        </p:txBody>
      </p:sp>
    </p:spTree>
    <p:extLst>
      <p:ext uri="{BB962C8B-B14F-4D97-AF65-F5344CB8AC3E}">
        <p14:creationId xmlns:p14="http://schemas.microsoft.com/office/powerpoint/2010/main" val="20778616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ARCADIA by the Numbers</a:t>
            </a:r>
            <a:endParaRPr lang="en-US" dirty="0"/>
          </a:p>
        </p:txBody>
      </p:sp>
      <p:sp>
        <p:nvSpPr>
          <p:cNvPr id="3" name="Content Placeholder 2"/>
          <p:cNvSpPr>
            <a:spLocks noGrp="1"/>
          </p:cNvSpPr>
          <p:nvPr>
            <p:ph sz="half" idx="1"/>
          </p:nvPr>
        </p:nvSpPr>
        <p:spPr/>
        <p:txBody>
          <a:bodyPr/>
          <a:lstStyle/>
          <a:p>
            <a:r>
              <a:rPr lang="en-US" dirty="0" smtClean="0"/>
              <a:t>25 </a:t>
            </a:r>
            <a:r>
              <a:rPr lang="en-US" dirty="0" err="1" smtClean="0"/>
              <a:t>StrokeNet</a:t>
            </a:r>
            <a:r>
              <a:rPr lang="en-US" dirty="0" smtClean="0"/>
              <a:t> RCCs </a:t>
            </a:r>
            <a:r>
              <a:rPr lang="en-US" dirty="0" smtClean="0">
                <a:sym typeface="Wingdings" panose="05000000000000000000" pitchFamily="2" charset="2"/>
              </a:rPr>
              <a:t> 120 Sites</a:t>
            </a:r>
            <a:endParaRPr lang="en-US" dirty="0" smtClean="0"/>
          </a:p>
          <a:p>
            <a:r>
              <a:rPr lang="en-US" dirty="0" smtClean="0"/>
              <a:t>4,400 Subjects consented </a:t>
            </a:r>
            <a:r>
              <a:rPr lang="en-US" dirty="0" smtClean="0">
                <a:sym typeface="Wingdings" panose="05000000000000000000" pitchFamily="2" charset="2"/>
              </a:rPr>
              <a:t> 1,100 Randomized</a:t>
            </a:r>
          </a:p>
          <a:p>
            <a:r>
              <a:rPr lang="en-US" dirty="0" smtClean="0">
                <a:sym typeface="Wingdings" panose="05000000000000000000" pitchFamily="2" charset="2"/>
              </a:rPr>
              <a:t>2.5 Year Recruitment Period</a:t>
            </a:r>
          </a:p>
          <a:p>
            <a:r>
              <a:rPr lang="en-US" dirty="0" smtClean="0">
                <a:sym typeface="Wingdings" panose="05000000000000000000" pitchFamily="2" charset="2"/>
              </a:rPr>
              <a:t>1.5-4 year follow-up</a:t>
            </a:r>
          </a:p>
          <a:p>
            <a:r>
              <a:rPr lang="en-US" dirty="0" smtClean="0"/>
              <a:t>Double Dummy Procedure</a:t>
            </a:r>
          </a:p>
          <a:p>
            <a:pPr lvl="1"/>
            <a:r>
              <a:rPr lang="en-US" dirty="0" smtClean="0"/>
              <a:t>1 Bottle of Aspirin 81mg taken </a:t>
            </a:r>
            <a:r>
              <a:rPr lang="en-US" u="sng" dirty="0" smtClean="0"/>
              <a:t>once</a:t>
            </a:r>
            <a:r>
              <a:rPr lang="en-US" dirty="0" smtClean="0"/>
              <a:t> per day </a:t>
            </a:r>
          </a:p>
          <a:p>
            <a:pPr lvl="1"/>
            <a:r>
              <a:rPr lang="en-US" dirty="0" smtClean="0"/>
              <a:t>1 Bottle of </a:t>
            </a:r>
            <a:r>
              <a:rPr lang="en-US" dirty="0" err="1" smtClean="0"/>
              <a:t>Apixiban</a:t>
            </a:r>
            <a:r>
              <a:rPr lang="en-US" dirty="0" smtClean="0"/>
              <a:t> (2.5 mg or 5mg) taken </a:t>
            </a:r>
            <a:r>
              <a:rPr lang="en-US" u="sng" dirty="0" smtClean="0"/>
              <a:t>twice</a:t>
            </a:r>
            <a:r>
              <a:rPr lang="en-US" dirty="0" smtClean="0"/>
              <a:t> per day</a:t>
            </a:r>
          </a:p>
          <a:p>
            <a:pPr lvl="1"/>
            <a:r>
              <a:rPr lang="en-US" dirty="0" smtClean="0"/>
              <a:t>Resupply pills every 90 days</a:t>
            </a:r>
          </a:p>
          <a:p>
            <a:endParaRPr lang="en-US" dirty="0" smtClean="0">
              <a:sym typeface="Wingdings" panose="05000000000000000000" pitchFamily="2" charset="2"/>
            </a:endParaRPr>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33</a:t>
            </a:fld>
            <a:r>
              <a:rPr lang="en-US" smtClean="0"/>
              <a:t> -</a:t>
            </a:r>
            <a:endParaRPr lang="en-US" dirty="0"/>
          </a:p>
        </p:txBody>
      </p:sp>
    </p:spTree>
    <p:extLst>
      <p:ext uri="{BB962C8B-B14F-4D97-AF65-F5344CB8AC3E}">
        <p14:creationId xmlns:p14="http://schemas.microsoft.com/office/powerpoint/2010/main" val="41854095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Local Context Issues</a:t>
            </a:r>
            <a:endParaRPr lang="en-US" dirty="0"/>
          </a:p>
        </p:txBody>
      </p:sp>
      <p:sp>
        <p:nvSpPr>
          <p:cNvPr id="5" name="Content Placeholder 4"/>
          <p:cNvSpPr>
            <a:spLocks noGrp="1"/>
          </p:cNvSpPr>
          <p:nvPr>
            <p:ph sz="half" idx="2"/>
          </p:nvPr>
        </p:nvSpPr>
        <p:spPr/>
        <p:txBody>
          <a:bodyPr>
            <a:normAutofit lnSpcReduction="10000"/>
          </a:bodyPr>
          <a:lstStyle/>
          <a:p>
            <a:r>
              <a:rPr lang="en-US" dirty="0" smtClean="0"/>
              <a:t>Study is not under an IND so each state requires its own license</a:t>
            </a:r>
          </a:p>
          <a:p>
            <a:pPr lvl="1"/>
            <a:r>
              <a:rPr lang="en-US" dirty="0" smtClean="0"/>
              <a:t>Factor in selecting sites</a:t>
            </a:r>
          </a:p>
          <a:p>
            <a:r>
              <a:rPr lang="en-US" dirty="0" smtClean="0"/>
              <a:t>Drug resupply time</a:t>
            </a:r>
          </a:p>
          <a:p>
            <a:pPr lvl="1"/>
            <a:r>
              <a:rPr lang="en-US" dirty="0" smtClean="0"/>
              <a:t>Ease and speed of shipping to sites in Hawaii or Alaska</a:t>
            </a:r>
          </a:p>
          <a:p>
            <a:r>
              <a:rPr lang="en-US" dirty="0" smtClean="0"/>
              <a:t>Phone visits are allowed during trial</a:t>
            </a:r>
          </a:p>
          <a:p>
            <a:pPr lvl="1"/>
            <a:r>
              <a:rPr lang="en-US" dirty="0" smtClean="0"/>
              <a:t>Not all sites can ship study drug</a:t>
            </a:r>
          </a:p>
          <a:p>
            <a:r>
              <a:rPr lang="en-US" dirty="0" smtClean="0"/>
              <a:t>Maintaining subjects in study when moving sites</a:t>
            </a:r>
            <a:endParaRPr lang="en-US" dirty="0"/>
          </a:p>
        </p:txBody>
      </p:sp>
      <p:pic>
        <p:nvPicPr>
          <p:cNvPr id="6" name="Picture 5"/>
          <p:cNvPicPr>
            <a:picLocks noChangeAspect="1"/>
          </p:cNvPicPr>
          <p:nvPr/>
        </p:nvPicPr>
        <p:blipFill>
          <a:blip r:embed="rId2"/>
          <a:stretch>
            <a:fillRect/>
          </a:stretch>
        </p:blipFill>
        <p:spPr>
          <a:xfrm>
            <a:off x="348344" y="1724296"/>
            <a:ext cx="5535130" cy="3433459"/>
          </a:xfrm>
          <a:prstGeom prst="rect">
            <a:avLst/>
          </a:prstGeom>
          <a:effectLst>
            <a:outerShdw blurRad="127000" dist="127000" dir="2700000" algn="tl" rotWithShape="0">
              <a:prstClr val="black">
                <a:alpha val="40000"/>
              </a:prstClr>
            </a:outerShdw>
          </a:effectLst>
        </p:spPr>
      </p:pic>
      <p:sp>
        <p:nvSpPr>
          <p:cNvPr id="7" name="5-Point Star 6"/>
          <p:cNvSpPr/>
          <p:nvPr/>
        </p:nvSpPr>
        <p:spPr>
          <a:xfrm>
            <a:off x="4345577" y="3048000"/>
            <a:ext cx="165463" cy="165462"/>
          </a:xfrm>
          <a:prstGeom prst="star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8" name="Oval 7"/>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106612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Double Dummy Study Kits: 4 Types of Kits</a:t>
            </a:r>
            <a:endParaRPr lang="en-US" dirty="0"/>
          </a:p>
        </p:txBody>
      </p:sp>
      <p:grpSp>
        <p:nvGrpSpPr>
          <p:cNvPr id="27" name="Group 26"/>
          <p:cNvGrpSpPr/>
          <p:nvPr/>
        </p:nvGrpSpPr>
        <p:grpSpPr>
          <a:xfrm>
            <a:off x="452769" y="1140823"/>
            <a:ext cx="11286461" cy="5246246"/>
            <a:chOff x="459627" y="914400"/>
            <a:chExt cx="11286461" cy="5246246"/>
          </a:xfrm>
        </p:grpSpPr>
        <p:sp>
          <p:nvSpPr>
            <p:cNvPr id="28" name="Rounded Rectangle 27"/>
            <p:cNvSpPr/>
            <p:nvPr/>
          </p:nvSpPr>
          <p:spPr>
            <a:xfrm>
              <a:off x="4556925" y="914400"/>
              <a:ext cx="3083066" cy="4424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Subject Randomization</a:t>
              </a:r>
              <a:endParaRPr lang="en-US" sz="2000" dirty="0">
                <a:solidFill>
                  <a:schemeClr val="tx1"/>
                </a:solidFill>
              </a:endParaRPr>
            </a:p>
          </p:txBody>
        </p:sp>
        <p:sp>
          <p:nvSpPr>
            <p:cNvPr id="29" name="Rounded Rectangle 28"/>
            <p:cNvSpPr/>
            <p:nvPr/>
          </p:nvSpPr>
          <p:spPr>
            <a:xfrm>
              <a:off x="1146162" y="2047572"/>
              <a:ext cx="4103561" cy="4424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Apixaban Active + Aspirin Placebo</a:t>
              </a:r>
              <a:endParaRPr lang="en-US" sz="2000" dirty="0">
                <a:solidFill>
                  <a:schemeClr val="tx1"/>
                </a:solidFill>
              </a:endParaRPr>
            </a:p>
          </p:txBody>
        </p:sp>
        <p:sp>
          <p:nvSpPr>
            <p:cNvPr id="30" name="Rounded Rectangle 29"/>
            <p:cNvSpPr/>
            <p:nvPr/>
          </p:nvSpPr>
          <p:spPr>
            <a:xfrm>
              <a:off x="6961945" y="2047571"/>
              <a:ext cx="4103561" cy="4424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Apixaban Placebo + Aspirin Active</a:t>
              </a:r>
              <a:endParaRPr lang="en-US" sz="2000" dirty="0">
                <a:solidFill>
                  <a:schemeClr val="tx1"/>
                </a:solidFill>
              </a:endParaRPr>
            </a:p>
          </p:txBody>
        </p:sp>
        <p:cxnSp>
          <p:nvCxnSpPr>
            <p:cNvPr id="31" name="Elbow Connector 30"/>
            <p:cNvCxnSpPr>
              <a:stCxn id="28" idx="2"/>
              <a:endCxn id="30" idx="0"/>
            </p:cNvCxnSpPr>
            <p:nvPr/>
          </p:nvCxnSpPr>
          <p:spPr>
            <a:xfrm rot="16200000" flipH="1">
              <a:off x="7210732" y="244577"/>
              <a:ext cx="690720" cy="2915268"/>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Elbow Connector 31"/>
            <p:cNvCxnSpPr>
              <a:stCxn id="28" idx="2"/>
              <a:endCxn id="29" idx="0"/>
            </p:cNvCxnSpPr>
            <p:nvPr/>
          </p:nvCxnSpPr>
          <p:spPr>
            <a:xfrm rot="5400000">
              <a:off x="4302841" y="251954"/>
              <a:ext cx="690721" cy="290051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Diamond 32"/>
            <p:cNvSpPr/>
            <p:nvPr/>
          </p:nvSpPr>
          <p:spPr>
            <a:xfrm>
              <a:off x="1705406" y="2806688"/>
              <a:ext cx="2985073" cy="533561"/>
            </a:xfrm>
            <a:prstGeom prst="diamon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Adjusted dose?</a:t>
              </a:r>
              <a:endParaRPr lang="en-US" dirty="0">
                <a:solidFill>
                  <a:schemeClr val="tx1"/>
                </a:solidFill>
              </a:endParaRPr>
            </a:p>
          </p:txBody>
        </p:sp>
        <p:sp>
          <p:nvSpPr>
            <p:cNvPr id="34" name="TextBox 33"/>
            <p:cNvSpPr txBox="1"/>
            <p:nvPr/>
          </p:nvSpPr>
          <p:spPr>
            <a:xfrm>
              <a:off x="459627" y="5329649"/>
              <a:ext cx="11272741" cy="830997"/>
            </a:xfrm>
            <a:prstGeom prst="rect">
              <a:avLst/>
            </a:prstGeom>
            <a:noFill/>
          </p:spPr>
          <p:txBody>
            <a:bodyPr wrap="square" rtlCol="0">
              <a:spAutoFit/>
            </a:bodyPr>
            <a:lstStyle/>
            <a:p>
              <a:pPr algn="ctr"/>
              <a:r>
                <a:rPr lang="en-US" sz="2400" dirty="0" smtClean="0"/>
                <a:t>Adjusted dose of Apixaban will be used for subjects with at least two of the following :</a:t>
              </a:r>
            </a:p>
            <a:p>
              <a:pPr algn="ctr"/>
              <a:r>
                <a:rPr lang="en-US" sz="2400" dirty="0" smtClean="0"/>
                <a:t>age </a:t>
              </a:r>
              <a:r>
                <a:rPr lang="en-US" sz="2400" dirty="0"/>
                <a:t>≥ </a:t>
              </a:r>
              <a:r>
                <a:rPr lang="en-US" sz="2400" dirty="0" smtClean="0"/>
                <a:t>80;       weight </a:t>
              </a:r>
              <a:r>
                <a:rPr lang="en-US" sz="2400" dirty="0"/>
                <a:t>≤ </a:t>
              </a:r>
              <a:r>
                <a:rPr lang="en-US" sz="2400" dirty="0" smtClean="0"/>
                <a:t>60kg;       serum </a:t>
              </a:r>
              <a:r>
                <a:rPr lang="en-US" sz="2400" dirty="0"/>
                <a:t>creatinine ≥ 1.5 </a:t>
              </a:r>
              <a:r>
                <a:rPr lang="en-US" sz="2400" dirty="0" smtClean="0"/>
                <a:t>mg/</a:t>
              </a:r>
              <a:r>
                <a:rPr lang="en-US" sz="2400" dirty="0" err="1" smtClean="0"/>
                <a:t>dL</a:t>
              </a:r>
              <a:endParaRPr lang="en-US" sz="2400" dirty="0"/>
            </a:p>
          </p:txBody>
        </p:sp>
        <p:sp>
          <p:nvSpPr>
            <p:cNvPr id="35" name="Diamond 34"/>
            <p:cNvSpPr/>
            <p:nvPr/>
          </p:nvSpPr>
          <p:spPr>
            <a:xfrm>
              <a:off x="7521189" y="2797968"/>
              <a:ext cx="2985073" cy="533561"/>
            </a:xfrm>
            <a:prstGeom prst="diamon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Adjusted dose?</a:t>
              </a:r>
              <a:endParaRPr lang="en-US" dirty="0">
                <a:solidFill>
                  <a:schemeClr val="tx1"/>
                </a:solidFill>
              </a:endParaRPr>
            </a:p>
          </p:txBody>
        </p:sp>
        <p:sp>
          <p:nvSpPr>
            <p:cNvPr id="36" name="Rounded Rectangle 35"/>
            <p:cNvSpPr/>
            <p:nvPr/>
          </p:nvSpPr>
          <p:spPr>
            <a:xfrm>
              <a:off x="473346"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5mg Active</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Placebo</a:t>
              </a:r>
              <a:endParaRPr lang="en-US" dirty="0">
                <a:solidFill>
                  <a:schemeClr val="tx1"/>
                </a:solidFill>
              </a:endParaRPr>
            </a:p>
          </p:txBody>
        </p:sp>
        <p:sp>
          <p:nvSpPr>
            <p:cNvPr id="37" name="Rounded Rectangle 36"/>
            <p:cNvSpPr/>
            <p:nvPr/>
          </p:nvSpPr>
          <p:spPr>
            <a:xfrm>
              <a:off x="3381597"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2.5mg Active</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Placebo</a:t>
              </a:r>
              <a:endParaRPr lang="en-US" dirty="0">
                <a:solidFill>
                  <a:schemeClr val="tx1"/>
                </a:solidFill>
              </a:endParaRPr>
            </a:p>
          </p:txBody>
        </p:sp>
        <p:sp>
          <p:nvSpPr>
            <p:cNvPr id="38" name="Rounded Rectangle 37"/>
            <p:cNvSpPr/>
            <p:nvPr/>
          </p:nvSpPr>
          <p:spPr>
            <a:xfrm>
              <a:off x="6289848"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5mg Placebo</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Active</a:t>
              </a:r>
              <a:endParaRPr lang="en-US" dirty="0">
                <a:solidFill>
                  <a:schemeClr val="tx1"/>
                </a:solidFill>
              </a:endParaRPr>
            </a:p>
          </p:txBody>
        </p:sp>
        <p:sp>
          <p:nvSpPr>
            <p:cNvPr id="39" name="Rounded Rectangle 38"/>
            <p:cNvSpPr/>
            <p:nvPr/>
          </p:nvSpPr>
          <p:spPr>
            <a:xfrm>
              <a:off x="9198100"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2.5mg Placebo</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Active</a:t>
              </a:r>
              <a:endParaRPr lang="en-US" dirty="0">
                <a:solidFill>
                  <a:schemeClr val="tx1"/>
                </a:solidFill>
              </a:endParaRPr>
            </a:p>
          </p:txBody>
        </p:sp>
        <p:cxnSp>
          <p:nvCxnSpPr>
            <p:cNvPr id="40" name="Elbow Connector 39"/>
            <p:cNvCxnSpPr>
              <a:stCxn id="33" idx="2"/>
              <a:endCxn id="37" idx="0"/>
            </p:cNvCxnSpPr>
            <p:nvPr/>
          </p:nvCxnSpPr>
          <p:spPr>
            <a:xfrm rot="16200000" flipH="1">
              <a:off x="3627525" y="2910667"/>
              <a:ext cx="598484" cy="145764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33" idx="2"/>
              <a:endCxn id="36" idx="0"/>
            </p:cNvCxnSpPr>
            <p:nvPr/>
          </p:nvCxnSpPr>
          <p:spPr>
            <a:xfrm rot="5400000">
              <a:off x="2173400" y="2914190"/>
              <a:ext cx="598484" cy="145060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Elbow Connector 41"/>
            <p:cNvCxnSpPr>
              <a:stCxn id="35" idx="2"/>
              <a:endCxn id="39" idx="0"/>
            </p:cNvCxnSpPr>
            <p:nvPr/>
          </p:nvCxnSpPr>
          <p:spPr>
            <a:xfrm rot="16200000" flipH="1">
              <a:off x="9439308" y="2905947"/>
              <a:ext cx="607204" cy="145836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Elbow Connector 42"/>
            <p:cNvCxnSpPr>
              <a:stCxn id="35" idx="2"/>
              <a:endCxn id="38" idx="0"/>
            </p:cNvCxnSpPr>
            <p:nvPr/>
          </p:nvCxnSpPr>
          <p:spPr>
            <a:xfrm rot="5400000">
              <a:off x="7985182" y="2910189"/>
              <a:ext cx="607204" cy="1449884"/>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29" idx="2"/>
              <a:endCxn id="33" idx="0"/>
            </p:cNvCxnSpPr>
            <p:nvPr/>
          </p:nvCxnSpPr>
          <p:spPr>
            <a:xfrm>
              <a:off x="3197943" y="2490023"/>
              <a:ext cx="0" cy="31666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stCxn id="30" idx="2"/>
              <a:endCxn id="35" idx="0"/>
            </p:cNvCxnSpPr>
            <p:nvPr/>
          </p:nvCxnSpPr>
          <p:spPr>
            <a:xfrm>
              <a:off x="9013726" y="2490022"/>
              <a:ext cx="0" cy="30794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2" name="Oval 21"/>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35</a:t>
            </a:fld>
            <a:r>
              <a:rPr lang="en-US" smtClean="0"/>
              <a:t> -</a:t>
            </a:r>
            <a:endParaRPr lang="en-US" dirty="0"/>
          </a:p>
        </p:txBody>
      </p:sp>
    </p:spTree>
    <p:extLst>
      <p:ext uri="{BB962C8B-B14F-4D97-AF65-F5344CB8AC3E}">
        <p14:creationId xmlns:p14="http://schemas.microsoft.com/office/powerpoint/2010/main" val="15668965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Double Dummy Study Kits: 6 Types of Bottles</a:t>
            </a:r>
            <a:endParaRPr lang="en-US" dirty="0"/>
          </a:p>
        </p:txBody>
      </p:sp>
      <p:grpSp>
        <p:nvGrpSpPr>
          <p:cNvPr id="3" name="Group 2"/>
          <p:cNvGrpSpPr/>
          <p:nvPr/>
        </p:nvGrpSpPr>
        <p:grpSpPr>
          <a:xfrm>
            <a:off x="783450" y="1186015"/>
            <a:ext cx="10600562" cy="5157017"/>
            <a:chOff x="783450" y="1186015"/>
            <a:chExt cx="10600562" cy="5157017"/>
          </a:xfrm>
        </p:grpSpPr>
        <p:grpSp>
          <p:nvGrpSpPr>
            <p:cNvPr id="4" name="Group 3"/>
            <p:cNvGrpSpPr/>
            <p:nvPr/>
          </p:nvGrpSpPr>
          <p:grpSpPr>
            <a:xfrm>
              <a:off x="783450" y="4553832"/>
              <a:ext cx="1005840" cy="1789200"/>
              <a:chOff x="3759475" y="3040404"/>
              <a:chExt cx="1472650" cy="2881525"/>
            </a:xfrm>
          </p:grpSpPr>
          <p:sp>
            <p:nvSpPr>
              <p:cNvPr id="38" name="Can 37"/>
              <p:cNvSpPr/>
              <p:nvPr/>
            </p:nvSpPr>
            <p:spPr>
              <a:xfrm>
                <a:off x="3759475" y="3314998"/>
                <a:ext cx="1472650" cy="2606931"/>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en-US" sz="1600" dirty="0" smtClean="0">
                    <a:solidFill>
                      <a:schemeClr val="tx1"/>
                    </a:solidFill>
                  </a:rPr>
                  <a:t>Apixaban 5mg</a:t>
                </a:r>
              </a:p>
              <a:p>
                <a:pPr algn="ctr"/>
                <a:r>
                  <a:rPr lang="en-US" sz="1600" dirty="0" smtClean="0">
                    <a:solidFill>
                      <a:schemeClr val="tx1"/>
                    </a:solidFill>
                  </a:rPr>
                  <a:t>Active</a:t>
                </a:r>
              </a:p>
              <a:p>
                <a:pPr algn="ctr"/>
                <a:r>
                  <a:rPr lang="en-US" altLang="zh-CN" sz="1600" dirty="0" smtClean="0">
                    <a:solidFill>
                      <a:schemeClr val="tx1"/>
                    </a:solidFill>
                  </a:rPr>
                  <a:t>Drug Bottle</a:t>
                </a:r>
              </a:p>
              <a:p>
                <a:pPr algn="ctr"/>
                <a:r>
                  <a:rPr lang="en-US" sz="1600" dirty="0" smtClean="0">
                    <a:solidFill>
                      <a:schemeClr val="tx1"/>
                    </a:solidFill>
                  </a:rPr>
                  <a:t>Type #1</a:t>
                </a:r>
              </a:p>
            </p:txBody>
          </p:sp>
          <p:sp>
            <p:nvSpPr>
              <p:cNvPr id="39" name="Can 38"/>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5" name="Group 4"/>
            <p:cNvGrpSpPr/>
            <p:nvPr/>
          </p:nvGrpSpPr>
          <p:grpSpPr>
            <a:xfrm>
              <a:off x="6540282" y="4553832"/>
              <a:ext cx="1005840" cy="1789200"/>
              <a:chOff x="3759475" y="3040404"/>
              <a:chExt cx="1472650" cy="2881525"/>
            </a:xfrm>
          </p:grpSpPr>
          <p:sp>
            <p:nvSpPr>
              <p:cNvPr id="36" name="Can 35"/>
              <p:cNvSpPr/>
              <p:nvPr/>
            </p:nvSpPr>
            <p:spPr>
              <a:xfrm>
                <a:off x="3759475" y="3314998"/>
                <a:ext cx="1472650" cy="2606931"/>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Apixaban 5mg</a:t>
                </a:r>
              </a:p>
              <a:p>
                <a:pPr algn="ctr"/>
                <a:r>
                  <a:rPr lang="en-US" sz="1600" dirty="0" smtClean="0">
                    <a:solidFill>
                      <a:schemeClr val="tx1"/>
                    </a:solidFill>
                  </a:rPr>
                  <a:t>Placebo</a:t>
                </a:r>
              </a:p>
              <a:p>
                <a:pPr algn="ctr"/>
                <a:r>
                  <a:rPr lang="en-US" sz="1600" dirty="0" smtClean="0">
                    <a:solidFill>
                      <a:schemeClr val="tx1"/>
                    </a:solidFill>
                  </a:rPr>
                  <a:t>Drug Bottle </a:t>
                </a:r>
              </a:p>
              <a:p>
                <a:pPr algn="ctr"/>
                <a:r>
                  <a:rPr lang="en-US" sz="1600" dirty="0" smtClean="0">
                    <a:solidFill>
                      <a:schemeClr val="tx1"/>
                    </a:solidFill>
                  </a:rPr>
                  <a:t>Type #2</a:t>
                </a:r>
                <a:endParaRPr lang="en-US" sz="1600" dirty="0">
                  <a:solidFill>
                    <a:schemeClr val="tx1"/>
                  </a:solidFill>
                </a:endParaRPr>
              </a:p>
            </p:txBody>
          </p:sp>
          <p:sp>
            <p:nvSpPr>
              <p:cNvPr id="37" name="Can 36"/>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6" name="Group 5"/>
            <p:cNvGrpSpPr/>
            <p:nvPr/>
          </p:nvGrpSpPr>
          <p:grpSpPr>
            <a:xfrm>
              <a:off x="4621338" y="4553832"/>
              <a:ext cx="1005840" cy="1789200"/>
              <a:chOff x="3759475" y="3040404"/>
              <a:chExt cx="1472650" cy="2881525"/>
            </a:xfrm>
          </p:grpSpPr>
          <p:sp>
            <p:nvSpPr>
              <p:cNvPr id="34" name="Can 33"/>
              <p:cNvSpPr/>
              <p:nvPr/>
            </p:nvSpPr>
            <p:spPr>
              <a:xfrm>
                <a:off x="3759475" y="3314998"/>
                <a:ext cx="1472650" cy="2606931"/>
              </a:xfrm>
              <a:prstGeom prst="can">
                <a:avLst/>
              </a:prstGeom>
              <a:solidFill>
                <a:srgbClr val="FFE5E5"/>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Apixaban 2.5mg</a:t>
                </a:r>
              </a:p>
              <a:p>
                <a:pPr algn="ctr"/>
                <a:r>
                  <a:rPr lang="en-US" sz="1600" dirty="0" smtClean="0">
                    <a:solidFill>
                      <a:schemeClr val="tx1"/>
                    </a:solidFill>
                  </a:rPr>
                  <a:t>Active</a:t>
                </a:r>
              </a:p>
              <a:p>
                <a:pPr algn="ctr"/>
                <a:r>
                  <a:rPr lang="en-US" sz="1600" dirty="0" smtClean="0">
                    <a:solidFill>
                      <a:schemeClr val="tx1"/>
                    </a:solidFill>
                  </a:rPr>
                  <a:t>Drug Bottle</a:t>
                </a:r>
              </a:p>
              <a:p>
                <a:pPr algn="ctr"/>
                <a:r>
                  <a:rPr lang="en-US" sz="1600" dirty="0" smtClean="0">
                    <a:solidFill>
                      <a:schemeClr val="tx1"/>
                    </a:solidFill>
                  </a:rPr>
                  <a:t>Type #3</a:t>
                </a:r>
                <a:endParaRPr lang="en-US" sz="1600" dirty="0">
                  <a:solidFill>
                    <a:schemeClr val="tx1"/>
                  </a:solidFill>
                </a:endParaRPr>
              </a:p>
            </p:txBody>
          </p:sp>
          <p:sp>
            <p:nvSpPr>
              <p:cNvPr id="35" name="Can 34"/>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7" name="Group 6"/>
            <p:cNvGrpSpPr/>
            <p:nvPr/>
          </p:nvGrpSpPr>
          <p:grpSpPr>
            <a:xfrm>
              <a:off x="10378172" y="4553832"/>
              <a:ext cx="1005840" cy="1789200"/>
              <a:chOff x="3759475" y="3040404"/>
              <a:chExt cx="1472650" cy="2881525"/>
            </a:xfrm>
          </p:grpSpPr>
          <p:sp>
            <p:nvSpPr>
              <p:cNvPr id="32" name="Can 31"/>
              <p:cNvSpPr/>
              <p:nvPr/>
            </p:nvSpPr>
            <p:spPr>
              <a:xfrm>
                <a:off x="3759475" y="3314998"/>
                <a:ext cx="1472650" cy="2606931"/>
              </a:xfrm>
              <a:prstGeom prst="can">
                <a:avLst/>
              </a:prstGeom>
              <a:solidFill>
                <a:srgbClr val="FFE5E5"/>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Apixaban 2.5mg</a:t>
                </a:r>
              </a:p>
              <a:p>
                <a:pPr algn="ctr"/>
                <a:r>
                  <a:rPr lang="en-US" sz="1600" dirty="0" smtClean="0">
                    <a:solidFill>
                      <a:schemeClr val="tx1"/>
                    </a:solidFill>
                  </a:rPr>
                  <a:t>Placebo</a:t>
                </a:r>
              </a:p>
              <a:p>
                <a:pPr algn="ctr"/>
                <a:r>
                  <a:rPr lang="en-US" sz="1600" dirty="0" smtClean="0">
                    <a:solidFill>
                      <a:schemeClr val="tx1"/>
                    </a:solidFill>
                  </a:rPr>
                  <a:t>Drug Bottle </a:t>
                </a:r>
              </a:p>
              <a:p>
                <a:pPr algn="ctr"/>
                <a:r>
                  <a:rPr lang="en-US" sz="1600" dirty="0" smtClean="0">
                    <a:solidFill>
                      <a:schemeClr val="tx1"/>
                    </a:solidFill>
                  </a:rPr>
                  <a:t>Type #4</a:t>
                </a:r>
                <a:endParaRPr lang="en-US" sz="1600" dirty="0">
                  <a:solidFill>
                    <a:schemeClr val="tx1"/>
                  </a:solidFill>
                </a:endParaRPr>
              </a:p>
            </p:txBody>
          </p:sp>
          <p:sp>
            <p:nvSpPr>
              <p:cNvPr id="33" name="Can 32"/>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8" name="Group 7"/>
            <p:cNvGrpSpPr/>
            <p:nvPr/>
          </p:nvGrpSpPr>
          <p:grpSpPr>
            <a:xfrm>
              <a:off x="2702394" y="4553832"/>
              <a:ext cx="1005840" cy="1789200"/>
              <a:chOff x="3759475" y="3040404"/>
              <a:chExt cx="1472650" cy="2881525"/>
            </a:xfrm>
          </p:grpSpPr>
          <p:sp>
            <p:nvSpPr>
              <p:cNvPr id="30" name="Can 29"/>
              <p:cNvSpPr/>
              <p:nvPr/>
            </p:nvSpPr>
            <p:spPr>
              <a:xfrm>
                <a:off x="3759475" y="3314998"/>
                <a:ext cx="1472650" cy="2606931"/>
              </a:xfrm>
              <a:prstGeom prst="can">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Aspirin</a:t>
                </a:r>
              </a:p>
              <a:p>
                <a:pPr algn="ctr"/>
                <a:r>
                  <a:rPr lang="en-US" sz="1600" dirty="0" smtClean="0">
                    <a:solidFill>
                      <a:schemeClr val="tx1"/>
                    </a:solidFill>
                  </a:rPr>
                  <a:t>81mg</a:t>
                </a:r>
              </a:p>
              <a:p>
                <a:pPr algn="ctr"/>
                <a:r>
                  <a:rPr lang="en-US" sz="1600" dirty="0" smtClean="0">
                    <a:solidFill>
                      <a:schemeClr val="tx1"/>
                    </a:solidFill>
                  </a:rPr>
                  <a:t>Placebo</a:t>
                </a:r>
              </a:p>
              <a:p>
                <a:pPr algn="ctr"/>
                <a:r>
                  <a:rPr lang="en-US" sz="1600" dirty="0" smtClean="0">
                    <a:solidFill>
                      <a:schemeClr val="tx1"/>
                    </a:solidFill>
                  </a:rPr>
                  <a:t>Drug Bottle </a:t>
                </a:r>
              </a:p>
              <a:p>
                <a:pPr algn="ctr"/>
                <a:r>
                  <a:rPr lang="en-US" sz="1600" dirty="0" smtClean="0">
                    <a:solidFill>
                      <a:schemeClr val="tx1"/>
                    </a:solidFill>
                  </a:rPr>
                  <a:t>Type #6</a:t>
                </a:r>
                <a:endParaRPr lang="en-US" sz="1600" dirty="0">
                  <a:solidFill>
                    <a:schemeClr val="tx1"/>
                  </a:solidFill>
                </a:endParaRPr>
              </a:p>
            </p:txBody>
          </p:sp>
          <p:sp>
            <p:nvSpPr>
              <p:cNvPr id="31" name="Can 30"/>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9" name="Group 8"/>
            <p:cNvGrpSpPr/>
            <p:nvPr/>
          </p:nvGrpSpPr>
          <p:grpSpPr>
            <a:xfrm>
              <a:off x="8459226" y="4553832"/>
              <a:ext cx="1005840" cy="1789200"/>
              <a:chOff x="3759475" y="3040404"/>
              <a:chExt cx="1472650" cy="2881525"/>
            </a:xfrm>
          </p:grpSpPr>
          <p:sp>
            <p:nvSpPr>
              <p:cNvPr id="28" name="Can 27"/>
              <p:cNvSpPr/>
              <p:nvPr/>
            </p:nvSpPr>
            <p:spPr>
              <a:xfrm>
                <a:off x="3759475" y="3314998"/>
                <a:ext cx="1472650" cy="2606931"/>
              </a:xfrm>
              <a:prstGeom prst="can">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Aspirin</a:t>
                </a:r>
              </a:p>
              <a:p>
                <a:pPr algn="ctr"/>
                <a:r>
                  <a:rPr lang="en-US" sz="1600" dirty="0" smtClean="0">
                    <a:solidFill>
                      <a:schemeClr val="tx1"/>
                    </a:solidFill>
                  </a:rPr>
                  <a:t>81mg</a:t>
                </a:r>
              </a:p>
              <a:p>
                <a:pPr algn="ctr"/>
                <a:r>
                  <a:rPr lang="en-US" sz="1600" dirty="0" smtClean="0">
                    <a:solidFill>
                      <a:schemeClr val="tx1"/>
                    </a:solidFill>
                  </a:rPr>
                  <a:t>Active</a:t>
                </a:r>
              </a:p>
              <a:p>
                <a:pPr algn="ctr"/>
                <a:r>
                  <a:rPr lang="en-US" sz="1600" dirty="0" smtClean="0">
                    <a:solidFill>
                      <a:schemeClr val="tx1"/>
                    </a:solidFill>
                  </a:rPr>
                  <a:t>Drug Bottle </a:t>
                </a:r>
              </a:p>
              <a:p>
                <a:pPr algn="ctr"/>
                <a:r>
                  <a:rPr lang="en-US" sz="1600" dirty="0" smtClean="0">
                    <a:solidFill>
                      <a:schemeClr val="tx1"/>
                    </a:solidFill>
                  </a:rPr>
                  <a:t>Type #5</a:t>
                </a:r>
                <a:endParaRPr lang="en-US" sz="1600" dirty="0">
                  <a:solidFill>
                    <a:schemeClr val="tx1"/>
                  </a:solidFill>
                </a:endParaRPr>
              </a:p>
            </p:txBody>
          </p:sp>
          <p:sp>
            <p:nvSpPr>
              <p:cNvPr id="29" name="Can 28"/>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sp>
          <p:nvSpPr>
            <p:cNvPr id="10" name="Bevel 9"/>
            <p:cNvSpPr/>
            <p:nvPr/>
          </p:nvSpPr>
          <p:spPr>
            <a:xfrm>
              <a:off x="1497901"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#1</a:t>
              </a:r>
              <a:endParaRPr lang="en-US" sz="2400" dirty="0">
                <a:solidFill>
                  <a:schemeClr val="tx1"/>
                </a:solidFill>
              </a:endParaRPr>
            </a:p>
          </p:txBody>
        </p:sp>
        <p:sp>
          <p:nvSpPr>
            <p:cNvPr id="11" name="Bevel 10"/>
            <p:cNvSpPr/>
            <p:nvPr/>
          </p:nvSpPr>
          <p:spPr>
            <a:xfrm>
              <a:off x="7240257"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#3</a:t>
              </a:r>
              <a:endParaRPr lang="en-US" sz="2400" dirty="0">
                <a:solidFill>
                  <a:schemeClr val="tx1"/>
                </a:solidFill>
              </a:endParaRPr>
            </a:p>
          </p:txBody>
        </p:sp>
        <p:sp>
          <p:nvSpPr>
            <p:cNvPr id="12" name="Bevel 11"/>
            <p:cNvSpPr/>
            <p:nvPr/>
          </p:nvSpPr>
          <p:spPr>
            <a:xfrm>
              <a:off x="3369885"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#2</a:t>
              </a:r>
              <a:endParaRPr lang="en-US" sz="2400" dirty="0">
                <a:solidFill>
                  <a:schemeClr val="tx1"/>
                </a:solidFill>
              </a:endParaRPr>
            </a:p>
          </p:txBody>
        </p:sp>
        <p:sp>
          <p:nvSpPr>
            <p:cNvPr id="13" name="Bevel 12"/>
            <p:cNvSpPr/>
            <p:nvPr/>
          </p:nvSpPr>
          <p:spPr>
            <a:xfrm>
              <a:off x="9104856"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#4</a:t>
              </a:r>
              <a:endParaRPr lang="en-US" sz="2400" dirty="0">
                <a:solidFill>
                  <a:schemeClr val="tx1"/>
                </a:solidFill>
              </a:endParaRPr>
            </a:p>
          </p:txBody>
        </p:sp>
        <p:cxnSp>
          <p:nvCxnSpPr>
            <p:cNvPr id="14" name="Straight Arrow Connector 13"/>
            <p:cNvCxnSpPr>
              <a:stCxn id="10" idx="2"/>
              <a:endCxn id="39" idx="1"/>
            </p:cNvCxnSpPr>
            <p:nvPr/>
          </p:nvCxnSpPr>
          <p:spPr>
            <a:xfrm flipH="1">
              <a:off x="1286370" y="4072519"/>
              <a:ext cx="988564"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10" idx="2"/>
              <a:endCxn id="31" idx="1"/>
            </p:cNvCxnSpPr>
            <p:nvPr/>
          </p:nvCxnSpPr>
          <p:spPr>
            <a:xfrm>
              <a:off x="2274934" y="4072519"/>
              <a:ext cx="930380"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12" idx="2"/>
              <a:endCxn id="31" idx="1"/>
            </p:cNvCxnSpPr>
            <p:nvPr/>
          </p:nvCxnSpPr>
          <p:spPr>
            <a:xfrm flipH="1">
              <a:off x="3205314" y="4072519"/>
              <a:ext cx="941604"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11" idx="2"/>
              <a:endCxn id="37" idx="1"/>
            </p:cNvCxnSpPr>
            <p:nvPr/>
          </p:nvCxnSpPr>
          <p:spPr>
            <a:xfrm flipH="1">
              <a:off x="7043202" y="4072519"/>
              <a:ext cx="974088"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1" idx="2"/>
              <a:endCxn id="29" idx="1"/>
            </p:cNvCxnSpPr>
            <p:nvPr/>
          </p:nvCxnSpPr>
          <p:spPr>
            <a:xfrm>
              <a:off x="8017290" y="4072519"/>
              <a:ext cx="944856"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2" idx="2"/>
              <a:endCxn id="35" idx="1"/>
            </p:cNvCxnSpPr>
            <p:nvPr/>
          </p:nvCxnSpPr>
          <p:spPr>
            <a:xfrm>
              <a:off x="4146918" y="4072519"/>
              <a:ext cx="977340"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3" idx="2"/>
              <a:endCxn id="33" idx="1"/>
            </p:cNvCxnSpPr>
            <p:nvPr/>
          </p:nvCxnSpPr>
          <p:spPr>
            <a:xfrm>
              <a:off x="9881889" y="4072519"/>
              <a:ext cx="999203"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2"/>
              <a:endCxn id="29" idx="1"/>
            </p:cNvCxnSpPr>
            <p:nvPr/>
          </p:nvCxnSpPr>
          <p:spPr>
            <a:xfrm flipH="1">
              <a:off x="8962146" y="4072519"/>
              <a:ext cx="919743" cy="48131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ounded Rectangle 21"/>
            <p:cNvSpPr/>
            <p:nvPr/>
          </p:nvSpPr>
          <p:spPr>
            <a:xfrm>
              <a:off x="1696068" y="1186015"/>
              <a:ext cx="3023419"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Apixaban</a:t>
              </a:r>
            </a:p>
            <a:p>
              <a:pPr algn="ctr"/>
              <a:r>
                <a:rPr lang="en-US" sz="2800" dirty="0" smtClean="0">
                  <a:solidFill>
                    <a:schemeClr val="tx1"/>
                  </a:solidFill>
                </a:rPr>
                <a:t>Arm #1</a:t>
              </a:r>
              <a:endParaRPr lang="en-US" sz="2800" dirty="0">
                <a:solidFill>
                  <a:schemeClr val="tx1"/>
                </a:solidFill>
              </a:endParaRPr>
            </a:p>
          </p:txBody>
        </p:sp>
        <p:sp>
          <p:nvSpPr>
            <p:cNvPr id="23" name="Rounded Rectangle 22"/>
            <p:cNvSpPr/>
            <p:nvPr/>
          </p:nvSpPr>
          <p:spPr>
            <a:xfrm>
              <a:off x="7450615" y="1186015"/>
              <a:ext cx="3023419"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Aspirin </a:t>
              </a:r>
            </a:p>
            <a:p>
              <a:pPr algn="ctr"/>
              <a:r>
                <a:rPr lang="en-US" sz="2800" dirty="0" smtClean="0">
                  <a:solidFill>
                    <a:schemeClr val="tx1"/>
                  </a:solidFill>
                </a:rPr>
                <a:t>Arm #2</a:t>
              </a:r>
              <a:endParaRPr lang="en-US" sz="2800" dirty="0">
                <a:solidFill>
                  <a:schemeClr val="tx1"/>
                </a:solidFill>
              </a:endParaRPr>
            </a:p>
          </p:txBody>
        </p:sp>
        <p:cxnSp>
          <p:nvCxnSpPr>
            <p:cNvPr id="24" name="Straight Arrow Connector 23"/>
            <p:cNvCxnSpPr>
              <a:stCxn id="23" idx="2"/>
              <a:endCxn id="11" idx="6"/>
            </p:cNvCxnSpPr>
            <p:nvPr/>
          </p:nvCxnSpPr>
          <p:spPr>
            <a:xfrm flipH="1">
              <a:off x="8017290" y="2100415"/>
              <a:ext cx="945035" cy="5769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3" idx="2"/>
              <a:endCxn id="13" idx="6"/>
            </p:cNvCxnSpPr>
            <p:nvPr/>
          </p:nvCxnSpPr>
          <p:spPr>
            <a:xfrm>
              <a:off x="8962325" y="2100415"/>
              <a:ext cx="919564" cy="5769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22" idx="2"/>
              <a:endCxn id="10" idx="6"/>
            </p:cNvCxnSpPr>
            <p:nvPr/>
          </p:nvCxnSpPr>
          <p:spPr>
            <a:xfrm flipH="1">
              <a:off x="2274934" y="2100415"/>
              <a:ext cx="932844" cy="5769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2" idx="2"/>
              <a:endCxn id="12" idx="6"/>
            </p:cNvCxnSpPr>
            <p:nvPr/>
          </p:nvCxnSpPr>
          <p:spPr>
            <a:xfrm>
              <a:off x="3207778" y="2100415"/>
              <a:ext cx="939140" cy="5769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0" name="Oval 39"/>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lide Number Placeholder 40"/>
          <p:cNvSpPr>
            <a:spLocks noGrp="1"/>
          </p:cNvSpPr>
          <p:nvPr>
            <p:ph type="sldNum" sz="quarter" idx="12"/>
          </p:nvPr>
        </p:nvSpPr>
        <p:spPr/>
        <p:txBody>
          <a:bodyPr/>
          <a:lstStyle/>
          <a:p>
            <a:r>
              <a:rPr lang="en-US" smtClean="0"/>
              <a:t>- </a:t>
            </a:r>
            <a:fld id="{F09F0272-E83A-4E60-A4ED-53D541DAB7AE}" type="slidenum">
              <a:rPr lang="en-US" smtClean="0"/>
              <a:pPr/>
              <a:t>36</a:t>
            </a:fld>
            <a:r>
              <a:rPr lang="en-US" smtClean="0"/>
              <a:t> -</a:t>
            </a:r>
            <a:endParaRPr lang="en-US" dirty="0"/>
          </a:p>
        </p:txBody>
      </p:sp>
    </p:spTree>
    <p:extLst>
      <p:ext uri="{BB962C8B-B14F-4D97-AF65-F5344CB8AC3E}">
        <p14:creationId xmlns:p14="http://schemas.microsoft.com/office/powerpoint/2010/main" val="30580050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Drug Resupply</a:t>
            </a:r>
            <a:endParaRPr lang="en-US" dirty="0"/>
          </a:p>
        </p:txBody>
      </p:sp>
      <p:grpSp>
        <p:nvGrpSpPr>
          <p:cNvPr id="3" name="Group 2"/>
          <p:cNvGrpSpPr/>
          <p:nvPr/>
        </p:nvGrpSpPr>
        <p:grpSpPr>
          <a:xfrm>
            <a:off x="291284" y="1080293"/>
            <a:ext cx="11581056" cy="5295742"/>
            <a:chOff x="291284" y="1080293"/>
            <a:chExt cx="11581056" cy="5295742"/>
          </a:xfrm>
        </p:grpSpPr>
        <p:cxnSp>
          <p:nvCxnSpPr>
            <p:cNvPr id="4" name="Straight Arrow Connector 3"/>
            <p:cNvCxnSpPr/>
            <p:nvPr/>
          </p:nvCxnSpPr>
          <p:spPr>
            <a:xfrm flipV="1">
              <a:off x="1535060" y="4505629"/>
              <a:ext cx="1014984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flipV="1">
              <a:off x="1535060" y="1843548"/>
              <a:ext cx="6441236" cy="25367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flipH="1" flipV="1">
              <a:off x="1536537" y="1085113"/>
              <a:ext cx="0" cy="322031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254843" y="1843548"/>
              <a:ext cx="2743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01450" y="1705993"/>
              <a:ext cx="700548" cy="276999"/>
            </a:xfrm>
            <a:prstGeom prst="rect">
              <a:avLst/>
            </a:prstGeom>
            <a:noFill/>
          </p:spPr>
          <p:txBody>
            <a:bodyPr wrap="square" lIns="0" tIns="0" rIns="0" bIns="0" rtlCol="0">
              <a:spAutoFit/>
            </a:bodyPr>
            <a:lstStyle/>
            <a:p>
              <a:pPr algn="r"/>
              <a:r>
                <a:rPr lang="en-US" dirty="0" smtClean="0"/>
                <a:t>1100</a:t>
              </a:r>
              <a:endParaRPr lang="en-US" dirty="0"/>
            </a:p>
          </p:txBody>
        </p:sp>
        <p:cxnSp>
          <p:nvCxnSpPr>
            <p:cNvPr id="9" name="Straight Connector 8"/>
            <p:cNvCxnSpPr/>
            <p:nvPr/>
          </p:nvCxnSpPr>
          <p:spPr>
            <a:xfrm>
              <a:off x="8551603"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535059"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0890452"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043331"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382179"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704483"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212755"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119771"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873907"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9721027"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9136315"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5628043"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7966891"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289195"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6797467"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458619"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10305739" y="4367983"/>
              <a:ext cx="0" cy="2743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rot="17950662">
              <a:off x="10313583" y="5010831"/>
              <a:ext cx="914400" cy="276999"/>
            </a:xfrm>
            <a:prstGeom prst="rect">
              <a:avLst/>
            </a:prstGeom>
            <a:noFill/>
            <a:ln>
              <a:noFill/>
            </a:ln>
          </p:spPr>
          <p:txBody>
            <a:bodyPr wrap="square" lIns="0" tIns="0" rIns="0" bIns="0" rtlCol="0" anchor="ctr">
              <a:spAutoFit/>
            </a:bodyPr>
            <a:lstStyle/>
            <a:p>
              <a:pPr algn="ctr"/>
              <a:r>
                <a:rPr lang="en-US" dirty="0" smtClean="0"/>
                <a:t>2022-04</a:t>
              </a:r>
              <a:endParaRPr lang="en-US" dirty="0"/>
            </a:p>
          </p:txBody>
        </p:sp>
        <p:sp>
          <p:nvSpPr>
            <p:cNvPr id="27" name="TextBox 26"/>
            <p:cNvSpPr txBox="1"/>
            <p:nvPr/>
          </p:nvSpPr>
          <p:spPr>
            <a:xfrm rot="17950662">
              <a:off x="9727314" y="5010831"/>
              <a:ext cx="914400" cy="276999"/>
            </a:xfrm>
            <a:prstGeom prst="rect">
              <a:avLst/>
            </a:prstGeom>
            <a:noFill/>
            <a:ln>
              <a:noFill/>
            </a:ln>
          </p:spPr>
          <p:txBody>
            <a:bodyPr wrap="square" lIns="0" tIns="0" rIns="0" bIns="0" rtlCol="0" anchor="ctr">
              <a:spAutoFit/>
            </a:bodyPr>
            <a:lstStyle/>
            <a:p>
              <a:pPr algn="ctr"/>
              <a:r>
                <a:rPr lang="en-US" dirty="0" smtClean="0"/>
                <a:t>2022-01</a:t>
              </a:r>
              <a:endParaRPr lang="en-US" dirty="0"/>
            </a:p>
          </p:txBody>
        </p:sp>
        <p:sp>
          <p:nvSpPr>
            <p:cNvPr id="28" name="TextBox 27"/>
            <p:cNvSpPr txBox="1"/>
            <p:nvPr/>
          </p:nvSpPr>
          <p:spPr>
            <a:xfrm rot="17950662">
              <a:off x="9141043" y="5010831"/>
              <a:ext cx="914400" cy="276999"/>
            </a:xfrm>
            <a:prstGeom prst="rect">
              <a:avLst/>
            </a:prstGeom>
            <a:noFill/>
            <a:ln>
              <a:noFill/>
            </a:ln>
          </p:spPr>
          <p:txBody>
            <a:bodyPr wrap="square" lIns="0" tIns="0" rIns="0" bIns="0" rtlCol="0" anchor="ctr">
              <a:spAutoFit/>
            </a:bodyPr>
            <a:lstStyle/>
            <a:p>
              <a:pPr algn="ctr"/>
              <a:r>
                <a:rPr lang="en-US" dirty="0" smtClean="0"/>
                <a:t>2021-10</a:t>
              </a:r>
              <a:endParaRPr lang="en-US" dirty="0"/>
            </a:p>
          </p:txBody>
        </p:sp>
        <p:sp>
          <p:nvSpPr>
            <p:cNvPr id="29" name="TextBox 28"/>
            <p:cNvSpPr txBox="1"/>
            <p:nvPr/>
          </p:nvSpPr>
          <p:spPr>
            <a:xfrm rot="17950662">
              <a:off x="8554772" y="5010831"/>
              <a:ext cx="914400" cy="276999"/>
            </a:xfrm>
            <a:prstGeom prst="rect">
              <a:avLst/>
            </a:prstGeom>
            <a:noFill/>
            <a:ln>
              <a:noFill/>
            </a:ln>
          </p:spPr>
          <p:txBody>
            <a:bodyPr wrap="square" lIns="0" tIns="0" rIns="0" bIns="0" rtlCol="0" anchor="ctr">
              <a:spAutoFit/>
            </a:bodyPr>
            <a:lstStyle/>
            <a:p>
              <a:pPr algn="ctr"/>
              <a:r>
                <a:rPr lang="en-US" dirty="0" smtClean="0"/>
                <a:t>2021-07</a:t>
              </a:r>
              <a:endParaRPr lang="en-US" dirty="0"/>
            </a:p>
          </p:txBody>
        </p:sp>
        <p:sp>
          <p:nvSpPr>
            <p:cNvPr id="30" name="TextBox 29"/>
            <p:cNvSpPr txBox="1"/>
            <p:nvPr/>
          </p:nvSpPr>
          <p:spPr>
            <a:xfrm rot="17950662">
              <a:off x="7968501" y="5010831"/>
              <a:ext cx="914400" cy="276999"/>
            </a:xfrm>
            <a:prstGeom prst="rect">
              <a:avLst/>
            </a:prstGeom>
            <a:noFill/>
            <a:ln>
              <a:noFill/>
            </a:ln>
          </p:spPr>
          <p:txBody>
            <a:bodyPr wrap="square" lIns="0" tIns="0" rIns="0" bIns="0" rtlCol="0" anchor="ctr">
              <a:spAutoFit/>
            </a:bodyPr>
            <a:lstStyle/>
            <a:p>
              <a:pPr algn="ctr"/>
              <a:r>
                <a:rPr lang="en-US" dirty="0" smtClean="0"/>
                <a:t>2021-04</a:t>
              </a:r>
              <a:endParaRPr lang="en-US" dirty="0"/>
            </a:p>
          </p:txBody>
        </p:sp>
        <p:sp>
          <p:nvSpPr>
            <p:cNvPr id="31" name="TextBox 30"/>
            <p:cNvSpPr txBox="1"/>
            <p:nvPr/>
          </p:nvSpPr>
          <p:spPr>
            <a:xfrm rot="17950662">
              <a:off x="7382230" y="5010831"/>
              <a:ext cx="914400" cy="276999"/>
            </a:xfrm>
            <a:prstGeom prst="rect">
              <a:avLst/>
            </a:prstGeom>
            <a:noFill/>
            <a:ln>
              <a:noFill/>
            </a:ln>
          </p:spPr>
          <p:txBody>
            <a:bodyPr wrap="square" lIns="0" tIns="0" rIns="0" bIns="0" rtlCol="0" anchor="ctr">
              <a:spAutoFit/>
            </a:bodyPr>
            <a:lstStyle/>
            <a:p>
              <a:pPr algn="ctr"/>
              <a:r>
                <a:rPr lang="en-US" dirty="0" smtClean="0"/>
                <a:t>2021-01</a:t>
              </a:r>
              <a:endParaRPr lang="en-US" dirty="0"/>
            </a:p>
          </p:txBody>
        </p:sp>
        <p:sp>
          <p:nvSpPr>
            <p:cNvPr id="32" name="TextBox 31"/>
            <p:cNvSpPr txBox="1"/>
            <p:nvPr/>
          </p:nvSpPr>
          <p:spPr>
            <a:xfrm rot="17950662">
              <a:off x="6795959" y="5010831"/>
              <a:ext cx="914400" cy="276999"/>
            </a:xfrm>
            <a:prstGeom prst="rect">
              <a:avLst/>
            </a:prstGeom>
            <a:noFill/>
            <a:ln>
              <a:noFill/>
            </a:ln>
          </p:spPr>
          <p:txBody>
            <a:bodyPr wrap="square" lIns="0" tIns="0" rIns="0" bIns="0" rtlCol="0" anchor="ctr">
              <a:spAutoFit/>
            </a:bodyPr>
            <a:lstStyle/>
            <a:p>
              <a:pPr algn="ctr"/>
              <a:r>
                <a:rPr lang="en-US" dirty="0" smtClean="0"/>
                <a:t>2020-10</a:t>
              </a:r>
              <a:endParaRPr lang="en-US" dirty="0"/>
            </a:p>
          </p:txBody>
        </p:sp>
        <p:sp>
          <p:nvSpPr>
            <p:cNvPr id="33" name="TextBox 32"/>
            <p:cNvSpPr txBox="1"/>
            <p:nvPr/>
          </p:nvSpPr>
          <p:spPr>
            <a:xfrm rot="17950662">
              <a:off x="6209688" y="5010831"/>
              <a:ext cx="914400" cy="276999"/>
            </a:xfrm>
            <a:prstGeom prst="rect">
              <a:avLst/>
            </a:prstGeom>
            <a:noFill/>
            <a:ln>
              <a:noFill/>
            </a:ln>
          </p:spPr>
          <p:txBody>
            <a:bodyPr wrap="square" lIns="0" tIns="0" rIns="0" bIns="0" rtlCol="0" anchor="ctr">
              <a:spAutoFit/>
            </a:bodyPr>
            <a:lstStyle/>
            <a:p>
              <a:pPr algn="ctr"/>
              <a:r>
                <a:rPr lang="en-US" dirty="0" smtClean="0"/>
                <a:t>2020-07</a:t>
              </a:r>
              <a:endParaRPr lang="en-US" dirty="0"/>
            </a:p>
          </p:txBody>
        </p:sp>
        <p:sp>
          <p:nvSpPr>
            <p:cNvPr id="34" name="TextBox 33"/>
            <p:cNvSpPr txBox="1"/>
            <p:nvPr/>
          </p:nvSpPr>
          <p:spPr>
            <a:xfrm rot="17950662">
              <a:off x="5623417" y="5010831"/>
              <a:ext cx="914400" cy="276999"/>
            </a:xfrm>
            <a:prstGeom prst="rect">
              <a:avLst/>
            </a:prstGeom>
            <a:noFill/>
            <a:ln>
              <a:noFill/>
            </a:ln>
          </p:spPr>
          <p:txBody>
            <a:bodyPr wrap="square" lIns="0" tIns="0" rIns="0" bIns="0" rtlCol="0" anchor="ctr">
              <a:spAutoFit/>
            </a:bodyPr>
            <a:lstStyle/>
            <a:p>
              <a:pPr algn="ctr"/>
              <a:r>
                <a:rPr lang="en-US" dirty="0" smtClean="0"/>
                <a:t>2020-04</a:t>
              </a:r>
              <a:endParaRPr lang="en-US" dirty="0"/>
            </a:p>
          </p:txBody>
        </p:sp>
        <p:sp>
          <p:nvSpPr>
            <p:cNvPr id="35" name="TextBox 34"/>
            <p:cNvSpPr txBox="1"/>
            <p:nvPr/>
          </p:nvSpPr>
          <p:spPr>
            <a:xfrm rot="17950662">
              <a:off x="5037146" y="5010831"/>
              <a:ext cx="914400" cy="276999"/>
            </a:xfrm>
            <a:prstGeom prst="rect">
              <a:avLst/>
            </a:prstGeom>
            <a:noFill/>
            <a:ln>
              <a:noFill/>
            </a:ln>
          </p:spPr>
          <p:txBody>
            <a:bodyPr wrap="square" lIns="0" tIns="0" rIns="0" bIns="0" rtlCol="0" anchor="ctr">
              <a:spAutoFit/>
            </a:bodyPr>
            <a:lstStyle/>
            <a:p>
              <a:pPr algn="ctr"/>
              <a:r>
                <a:rPr lang="en-US" dirty="0" smtClean="0"/>
                <a:t>2020-01</a:t>
              </a:r>
              <a:endParaRPr lang="en-US" dirty="0"/>
            </a:p>
          </p:txBody>
        </p:sp>
        <p:sp>
          <p:nvSpPr>
            <p:cNvPr id="36" name="TextBox 35"/>
            <p:cNvSpPr txBox="1"/>
            <p:nvPr/>
          </p:nvSpPr>
          <p:spPr>
            <a:xfrm rot="17950662">
              <a:off x="4450875" y="5010831"/>
              <a:ext cx="914400" cy="276999"/>
            </a:xfrm>
            <a:prstGeom prst="rect">
              <a:avLst/>
            </a:prstGeom>
            <a:noFill/>
            <a:ln>
              <a:noFill/>
            </a:ln>
          </p:spPr>
          <p:txBody>
            <a:bodyPr wrap="square" lIns="0" tIns="0" rIns="0" bIns="0" rtlCol="0" anchor="ctr">
              <a:spAutoFit/>
            </a:bodyPr>
            <a:lstStyle/>
            <a:p>
              <a:pPr algn="ctr"/>
              <a:r>
                <a:rPr lang="en-US" dirty="0" smtClean="0"/>
                <a:t>2019-10</a:t>
              </a:r>
              <a:endParaRPr lang="en-US" dirty="0"/>
            </a:p>
          </p:txBody>
        </p:sp>
        <p:sp>
          <p:nvSpPr>
            <p:cNvPr id="37" name="TextBox 36"/>
            <p:cNvSpPr txBox="1"/>
            <p:nvPr/>
          </p:nvSpPr>
          <p:spPr>
            <a:xfrm rot="17950662">
              <a:off x="3864604" y="5010831"/>
              <a:ext cx="914400" cy="276999"/>
            </a:xfrm>
            <a:prstGeom prst="rect">
              <a:avLst/>
            </a:prstGeom>
            <a:noFill/>
            <a:ln>
              <a:noFill/>
            </a:ln>
          </p:spPr>
          <p:txBody>
            <a:bodyPr wrap="square" lIns="0" tIns="0" rIns="0" bIns="0" rtlCol="0" anchor="ctr">
              <a:spAutoFit/>
            </a:bodyPr>
            <a:lstStyle/>
            <a:p>
              <a:pPr algn="ctr"/>
              <a:r>
                <a:rPr lang="en-US" dirty="0" smtClean="0"/>
                <a:t>2019-07</a:t>
              </a:r>
              <a:endParaRPr lang="en-US" dirty="0"/>
            </a:p>
          </p:txBody>
        </p:sp>
        <p:sp>
          <p:nvSpPr>
            <p:cNvPr id="38" name="TextBox 37"/>
            <p:cNvSpPr txBox="1"/>
            <p:nvPr/>
          </p:nvSpPr>
          <p:spPr>
            <a:xfrm rot="17950662">
              <a:off x="2692062" y="5010831"/>
              <a:ext cx="914400" cy="276999"/>
            </a:xfrm>
            <a:prstGeom prst="rect">
              <a:avLst/>
            </a:prstGeom>
            <a:noFill/>
            <a:ln>
              <a:noFill/>
            </a:ln>
          </p:spPr>
          <p:txBody>
            <a:bodyPr wrap="square" lIns="0" tIns="0" rIns="0" bIns="0" rtlCol="0" anchor="ctr">
              <a:spAutoFit/>
            </a:bodyPr>
            <a:lstStyle/>
            <a:p>
              <a:pPr algn="ctr"/>
              <a:r>
                <a:rPr lang="en-US" dirty="0" smtClean="0"/>
                <a:t>2019-01</a:t>
              </a:r>
              <a:endParaRPr lang="en-US" dirty="0"/>
            </a:p>
          </p:txBody>
        </p:sp>
        <p:sp>
          <p:nvSpPr>
            <p:cNvPr id="39" name="TextBox 38"/>
            <p:cNvSpPr txBox="1"/>
            <p:nvPr/>
          </p:nvSpPr>
          <p:spPr>
            <a:xfrm rot="17950662">
              <a:off x="2105791" y="5010831"/>
              <a:ext cx="914400" cy="276999"/>
            </a:xfrm>
            <a:prstGeom prst="rect">
              <a:avLst/>
            </a:prstGeom>
            <a:noFill/>
            <a:ln>
              <a:noFill/>
            </a:ln>
          </p:spPr>
          <p:txBody>
            <a:bodyPr wrap="square" lIns="0" tIns="0" rIns="0" bIns="0" rtlCol="0" anchor="ctr">
              <a:spAutoFit/>
            </a:bodyPr>
            <a:lstStyle/>
            <a:p>
              <a:pPr algn="ctr"/>
              <a:r>
                <a:rPr lang="en-US" dirty="0" smtClean="0"/>
                <a:t>2018-10</a:t>
              </a:r>
              <a:endParaRPr lang="en-US" dirty="0"/>
            </a:p>
          </p:txBody>
        </p:sp>
        <p:sp>
          <p:nvSpPr>
            <p:cNvPr id="40" name="TextBox 39"/>
            <p:cNvSpPr txBox="1"/>
            <p:nvPr/>
          </p:nvSpPr>
          <p:spPr>
            <a:xfrm rot="17950662">
              <a:off x="1519520" y="5010831"/>
              <a:ext cx="914400" cy="276999"/>
            </a:xfrm>
            <a:prstGeom prst="rect">
              <a:avLst/>
            </a:prstGeom>
            <a:noFill/>
            <a:ln>
              <a:noFill/>
            </a:ln>
          </p:spPr>
          <p:txBody>
            <a:bodyPr wrap="square" lIns="0" tIns="0" rIns="0" bIns="0" rtlCol="0" anchor="ctr">
              <a:spAutoFit/>
            </a:bodyPr>
            <a:lstStyle/>
            <a:p>
              <a:pPr algn="ctr"/>
              <a:r>
                <a:rPr lang="en-US" dirty="0" smtClean="0"/>
                <a:t>2018-07</a:t>
              </a:r>
              <a:endParaRPr lang="en-US" dirty="0"/>
            </a:p>
          </p:txBody>
        </p:sp>
        <p:sp>
          <p:nvSpPr>
            <p:cNvPr id="41" name="TextBox 40"/>
            <p:cNvSpPr txBox="1"/>
            <p:nvPr/>
          </p:nvSpPr>
          <p:spPr>
            <a:xfrm rot="17950662">
              <a:off x="933249" y="5010831"/>
              <a:ext cx="914400" cy="276999"/>
            </a:xfrm>
            <a:prstGeom prst="rect">
              <a:avLst/>
            </a:prstGeom>
            <a:noFill/>
            <a:ln>
              <a:noFill/>
            </a:ln>
          </p:spPr>
          <p:txBody>
            <a:bodyPr wrap="square" lIns="0" tIns="0" rIns="0" bIns="0" rtlCol="0" anchor="ctr">
              <a:spAutoFit/>
            </a:bodyPr>
            <a:lstStyle/>
            <a:p>
              <a:pPr algn="ctr"/>
              <a:r>
                <a:rPr lang="en-US" dirty="0" smtClean="0"/>
                <a:t>2018-04</a:t>
              </a:r>
              <a:endParaRPr lang="en-US" dirty="0"/>
            </a:p>
          </p:txBody>
        </p:sp>
        <p:sp>
          <p:nvSpPr>
            <p:cNvPr id="42" name="TextBox 41"/>
            <p:cNvSpPr txBox="1"/>
            <p:nvPr/>
          </p:nvSpPr>
          <p:spPr>
            <a:xfrm rot="17950662">
              <a:off x="3278333" y="5010831"/>
              <a:ext cx="914400" cy="276999"/>
            </a:xfrm>
            <a:prstGeom prst="rect">
              <a:avLst/>
            </a:prstGeom>
            <a:noFill/>
            <a:ln>
              <a:noFill/>
            </a:ln>
          </p:spPr>
          <p:txBody>
            <a:bodyPr wrap="square" lIns="0" tIns="0" rIns="0" bIns="0" rtlCol="0" anchor="ctr">
              <a:spAutoFit/>
            </a:bodyPr>
            <a:lstStyle/>
            <a:p>
              <a:pPr algn="ctr"/>
              <a:r>
                <a:rPr lang="en-US" dirty="0" smtClean="0"/>
                <a:t>2019-04</a:t>
              </a:r>
              <a:endParaRPr lang="en-US" dirty="0"/>
            </a:p>
          </p:txBody>
        </p:sp>
        <p:cxnSp>
          <p:nvCxnSpPr>
            <p:cNvPr id="43" name="Straight Connector 42"/>
            <p:cNvCxnSpPr/>
            <p:nvPr/>
          </p:nvCxnSpPr>
          <p:spPr>
            <a:xfrm>
              <a:off x="10890452" y="1187913"/>
              <a:ext cx="0" cy="3097987"/>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617659" y="1843547"/>
              <a:ext cx="6349231" cy="1"/>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1237636" y="4377812"/>
              <a:ext cx="27432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84243" y="4240257"/>
              <a:ext cx="700548" cy="276999"/>
            </a:xfrm>
            <a:prstGeom prst="rect">
              <a:avLst/>
            </a:prstGeom>
            <a:noFill/>
          </p:spPr>
          <p:txBody>
            <a:bodyPr wrap="square" lIns="0" tIns="0" rIns="0" bIns="0" rtlCol="0">
              <a:spAutoFit/>
            </a:bodyPr>
            <a:lstStyle/>
            <a:p>
              <a:pPr algn="r"/>
              <a:r>
                <a:rPr lang="en-US" dirty="0" smtClean="0"/>
                <a:t>0</a:t>
              </a:r>
              <a:endParaRPr lang="en-US" dirty="0"/>
            </a:p>
          </p:txBody>
        </p:sp>
        <p:sp>
          <p:nvSpPr>
            <p:cNvPr id="47" name="TextBox 46"/>
            <p:cNvSpPr txBox="1"/>
            <p:nvPr/>
          </p:nvSpPr>
          <p:spPr>
            <a:xfrm>
              <a:off x="291284" y="1428994"/>
              <a:ext cx="1120879" cy="276999"/>
            </a:xfrm>
            <a:prstGeom prst="rect">
              <a:avLst/>
            </a:prstGeom>
            <a:noFill/>
          </p:spPr>
          <p:txBody>
            <a:bodyPr wrap="square" lIns="0" tIns="0" rIns="0" bIns="0" rtlCol="0" anchor="ctr">
              <a:spAutoFit/>
            </a:bodyPr>
            <a:lstStyle/>
            <a:p>
              <a:pPr algn="r"/>
              <a:r>
                <a:rPr lang="en-US" dirty="0" smtClean="0"/>
                <a:t>Enrollment</a:t>
              </a:r>
              <a:endParaRPr lang="en-US" dirty="0"/>
            </a:p>
          </p:txBody>
        </p:sp>
        <p:sp>
          <p:nvSpPr>
            <p:cNvPr id="48" name="TextBox 47"/>
            <p:cNvSpPr txBox="1"/>
            <p:nvPr/>
          </p:nvSpPr>
          <p:spPr>
            <a:xfrm>
              <a:off x="11152861" y="4566498"/>
              <a:ext cx="522897" cy="276999"/>
            </a:xfrm>
            <a:prstGeom prst="rect">
              <a:avLst/>
            </a:prstGeom>
            <a:noFill/>
          </p:spPr>
          <p:txBody>
            <a:bodyPr wrap="square" lIns="0" tIns="0" rIns="0" bIns="0" rtlCol="0" anchor="ctr">
              <a:spAutoFit/>
            </a:bodyPr>
            <a:lstStyle/>
            <a:p>
              <a:r>
                <a:rPr lang="en-US" dirty="0" smtClean="0"/>
                <a:t>Time</a:t>
              </a:r>
              <a:endParaRPr lang="en-US" dirty="0"/>
            </a:p>
          </p:txBody>
        </p:sp>
        <p:cxnSp>
          <p:nvCxnSpPr>
            <p:cNvPr id="49" name="Straight Connector 48"/>
            <p:cNvCxnSpPr/>
            <p:nvPr/>
          </p:nvCxnSpPr>
          <p:spPr>
            <a:xfrm flipH="1">
              <a:off x="7963886" y="1840522"/>
              <a:ext cx="2926080"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7379986" y="2071073"/>
              <a:ext cx="3511296"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6796083" y="2301624"/>
              <a:ext cx="4105656"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6212180" y="2532175"/>
              <a:ext cx="4700016"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5628277" y="2762726"/>
              <a:ext cx="5266944"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5044374" y="2993277"/>
              <a:ext cx="5852160"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4460471" y="3223828"/>
              <a:ext cx="6428232"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H="1">
              <a:off x="3876568" y="3454379"/>
              <a:ext cx="7022592"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3292665" y="3684930"/>
              <a:ext cx="7589520"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2708762" y="3915481"/>
              <a:ext cx="8165592"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a:off x="2124859" y="4146032"/>
              <a:ext cx="8759952"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H="1">
              <a:off x="1540956" y="4376586"/>
              <a:ext cx="9345168" cy="1"/>
            </a:xfrm>
            <a:prstGeom prst="line">
              <a:avLst/>
            </a:prstGeom>
            <a:ln w="28575">
              <a:solidFill>
                <a:schemeClr val="tx2"/>
              </a:solidFill>
              <a:prstDash val="lgDash"/>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381596" y="5914370"/>
              <a:ext cx="11490744" cy="461665"/>
            </a:xfrm>
            <a:prstGeom prst="rect">
              <a:avLst/>
            </a:prstGeom>
            <a:noFill/>
          </p:spPr>
          <p:txBody>
            <a:bodyPr wrap="square" rtlCol="0">
              <a:spAutoFit/>
            </a:bodyPr>
            <a:lstStyle/>
            <a:p>
              <a:pPr algn="ctr"/>
              <a:r>
                <a:rPr lang="en-US" sz="2400" dirty="0" smtClean="0"/>
                <a:t>Study drug resupply every 3 months, and 4 to 15 resupplies per subjects</a:t>
              </a:r>
              <a:endParaRPr lang="en-US" sz="2400" dirty="0"/>
            </a:p>
          </p:txBody>
        </p:sp>
        <p:cxnSp>
          <p:nvCxnSpPr>
            <p:cNvPr id="62" name="Straight Arrow Connector 61"/>
            <p:cNvCxnSpPr/>
            <p:nvPr/>
          </p:nvCxnSpPr>
          <p:spPr>
            <a:xfrm>
              <a:off x="1536537" y="1260987"/>
              <a:ext cx="9354312"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7963886" y="1457457"/>
              <a:ext cx="0" cy="2816352"/>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7955706" y="1567493"/>
              <a:ext cx="2931285" cy="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5931119" y="1080293"/>
              <a:ext cx="885267" cy="305233"/>
            </a:xfrm>
            <a:prstGeom prst="rect">
              <a:avLst/>
            </a:prstGeom>
            <a:solidFill>
              <a:schemeClr val="bg1"/>
            </a:solidFill>
          </p:spPr>
          <p:txBody>
            <a:bodyPr wrap="square" rtlCol="0" anchor="ctr">
              <a:spAutoFit/>
            </a:bodyPr>
            <a:lstStyle/>
            <a:p>
              <a:pPr algn="ctr"/>
              <a:r>
                <a:rPr lang="en-US" dirty="0" smtClean="0"/>
                <a:t>4 years</a:t>
              </a:r>
              <a:endParaRPr lang="en-US" dirty="0"/>
            </a:p>
          </p:txBody>
        </p:sp>
        <p:sp>
          <p:nvSpPr>
            <p:cNvPr id="66" name="TextBox 65"/>
            <p:cNvSpPr txBox="1"/>
            <p:nvPr/>
          </p:nvSpPr>
          <p:spPr>
            <a:xfrm>
              <a:off x="8866040" y="1428880"/>
              <a:ext cx="1178290" cy="252259"/>
            </a:xfrm>
            <a:prstGeom prst="rect">
              <a:avLst/>
            </a:prstGeom>
            <a:solidFill>
              <a:schemeClr val="bg1"/>
            </a:solidFill>
          </p:spPr>
          <p:txBody>
            <a:bodyPr wrap="square" rtlCol="0" anchor="ctr">
              <a:spAutoFit/>
            </a:bodyPr>
            <a:lstStyle/>
            <a:p>
              <a:pPr algn="ctr"/>
              <a:r>
                <a:rPr lang="en-US" dirty="0" smtClean="0"/>
                <a:t>15 months</a:t>
              </a:r>
              <a:endParaRPr lang="en-US" dirty="0"/>
            </a:p>
          </p:txBody>
        </p:sp>
      </p:grpSp>
      <p:sp>
        <p:nvSpPr>
          <p:cNvPr id="67" name="Oval 66"/>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Slide Number Placeholder 67"/>
          <p:cNvSpPr>
            <a:spLocks noGrp="1"/>
          </p:cNvSpPr>
          <p:nvPr>
            <p:ph type="sldNum" sz="quarter" idx="12"/>
          </p:nvPr>
        </p:nvSpPr>
        <p:spPr/>
        <p:txBody>
          <a:bodyPr/>
          <a:lstStyle/>
          <a:p>
            <a:r>
              <a:rPr lang="en-US" smtClean="0"/>
              <a:t>- </a:t>
            </a:r>
            <a:fld id="{F09F0272-E83A-4E60-A4ED-53D541DAB7AE}" type="slidenum">
              <a:rPr lang="en-US" smtClean="0"/>
              <a:pPr/>
              <a:t>37</a:t>
            </a:fld>
            <a:r>
              <a:rPr lang="en-US" smtClean="0"/>
              <a:t> -</a:t>
            </a:r>
            <a:endParaRPr lang="en-US" dirty="0"/>
          </a:p>
        </p:txBody>
      </p:sp>
    </p:spTree>
    <p:extLst>
      <p:ext uri="{BB962C8B-B14F-4D97-AF65-F5344CB8AC3E}">
        <p14:creationId xmlns:p14="http://schemas.microsoft.com/office/powerpoint/2010/main" val="37913434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in Planning Supply/Resupply</a:t>
            </a:r>
            <a:endParaRPr lang="en-US" dirty="0"/>
          </a:p>
        </p:txBody>
      </p:sp>
      <p:sp>
        <p:nvSpPr>
          <p:cNvPr id="3" name="Content Placeholder 2"/>
          <p:cNvSpPr>
            <a:spLocks noGrp="1"/>
          </p:cNvSpPr>
          <p:nvPr>
            <p:ph sz="half" idx="1"/>
          </p:nvPr>
        </p:nvSpPr>
        <p:spPr/>
        <p:txBody>
          <a:bodyPr/>
          <a:lstStyle/>
          <a:p>
            <a:r>
              <a:rPr lang="en-US" dirty="0" smtClean="0"/>
              <a:t>To maintain blinding: 6 kits per site</a:t>
            </a:r>
          </a:p>
          <a:p>
            <a:pPr lvl="1"/>
            <a:r>
              <a:rPr lang="en-US" dirty="0" smtClean="0"/>
              <a:t>Minimum inventory of 2x for each type of high dose kit</a:t>
            </a:r>
          </a:p>
          <a:p>
            <a:pPr lvl="1"/>
            <a:r>
              <a:rPr lang="en-US" dirty="0" smtClean="0"/>
              <a:t>Minimum inventory of  1x for each type of low dose kit</a:t>
            </a:r>
          </a:p>
          <a:p>
            <a:r>
              <a:rPr lang="en-US" dirty="0" smtClean="0"/>
              <a:t>Subjects resupplied every 3 months</a:t>
            </a:r>
          </a:p>
          <a:p>
            <a:pPr lvl="1"/>
            <a:r>
              <a:rPr lang="en-US" dirty="0" smtClean="0"/>
              <a:t>Recruitment rate of 1 subject/site/quarter</a:t>
            </a:r>
          </a:p>
          <a:p>
            <a:pPr lvl="1"/>
            <a:r>
              <a:rPr lang="en-US" dirty="0" smtClean="0"/>
              <a:t>Drop out/loss to follow-up rate 3% annually</a:t>
            </a:r>
          </a:p>
          <a:p>
            <a:pPr lvl="1"/>
            <a:r>
              <a:rPr lang="en-US" dirty="0" smtClean="0"/>
              <a:t>Study drug stopped due to competing risk event 4% annually</a:t>
            </a:r>
          </a:p>
          <a:p>
            <a:pPr lvl="1"/>
            <a:r>
              <a:rPr lang="en-US" dirty="0" smtClean="0"/>
              <a:t>Primary outcome 4-7% annually</a:t>
            </a:r>
          </a:p>
          <a:p>
            <a:r>
              <a:rPr lang="en-US" dirty="0" smtClean="0"/>
              <a:t>Subject cross over to low/high dose: 5% annually</a:t>
            </a:r>
          </a:p>
          <a:p>
            <a:pPr marL="0" indent="0">
              <a:buNone/>
            </a:pPr>
            <a:endParaRPr lang="en-US" dirty="0"/>
          </a:p>
          <a:p>
            <a:pPr marL="0" indent="0">
              <a:buNone/>
            </a:pPr>
            <a:endParaRPr lang="en-US" dirty="0"/>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38</a:t>
            </a:fld>
            <a:r>
              <a:rPr lang="en-US" smtClean="0"/>
              <a:t> -</a:t>
            </a:r>
            <a:endParaRPr lang="en-US" dirty="0"/>
          </a:p>
        </p:txBody>
      </p:sp>
    </p:spTree>
    <p:extLst>
      <p:ext uri="{BB962C8B-B14F-4D97-AF65-F5344CB8AC3E}">
        <p14:creationId xmlns:p14="http://schemas.microsoft.com/office/powerpoint/2010/main" val="26252640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in Planning Supply/Resupply</a:t>
            </a:r>
            <a:endParaRPr lang="en-US" dirty="0"/>
          </a:p>
        </p:txBody>
      </p:sp>
      <p:sp>
        <p:nvSpPr>
          <p:cNvPr id="3" name="Content Placeholder 2"/>
          <p:cNvSpPr>
            <a:spLocks noGrp="1"/>
          </p:cNvSpPr>
          <p:nvPr>
            <p:ph sz="half" idx="1"/>
          </p:nvPr>
        </p:nvSpPr>
        <p:spPr/>
        <p:txBody>
          <a:bodyPr>
            <a:normAutofit fontScale="92500"/>
          </a:bodyPr>
          <a:lstStyle/>
          <a:p>
            <a:r>
              <a:rPr lang="en-US" dirty="0" smtClean="0"/>
              <a:t>Basic Formula:</a:t>
            </a:r>
          </a:p>
          <a:p>
            <a:pPr lvl="1"/>
            <a:r>
              <a:rPr lang="en-US" dirty="0" smtClean="0"/>
              <a:t>Total Number of Pills </a:t>
            </a:r>
            <a:r>
              <a:rPr lang="en-US" dirty="0" smtClean="0">
                <a:sym typeface="Wingdings" panose="05000000000000000000" pitchFamily="2" charset="2"/>
              </a:rPr>
              <a:t> Total Number of Kits</a:t>
            </a:r>
          </a:p>
          <a:p>
            <a:pPr lvl="1"/>
            <a:r>
              <a:rPr lang="en-US" dirty="0" smtClean="0">
                <a:sym typeface="Wingdings" panose="05000000000000000000" pitchFamily="2" charset="2"/>
              </a:rPr>
              <a:t>Subtract out minimum inventory needed to initialize stock to each site</a:t>
            </a:r>
          </a:p>
          <a:p>
            <a:pPr lvl="1"/>
            <a:r>
              <a:rPr lang="en-US" dirty="0" smtClean="0">
                <a:sym typeface="Wingdings" panose="05000000000000000000" pitchFamily="2" charset="2"/>
              </a:rPr>
              <a:t>With what remains calculate </a:t>
            </a:r>
          </a:p>
          <a:p>
            <a:pPr lvl="2"/>
            <a:r>
              <a:rPr lang="en-US" dirty="0" smtClean="0">
                <a:sym typeface="Wingdings" panose="05000000000000000000" pitchFamily="2" charset="2"/>
              </a:rPr>
              <a:t>(A) The projected number of new subjects per month</a:t>
            </a:r>
          </a:p>
          <a:p>
            <a:pPr lvl="2"/>
            <a:r>
              <a:rPr lang="en-US" dirty="0" smtClean="0">
                <a:sym typeface="Wingdings" panose="05000000000000000000" pitchFamily="2" charset="2"/>
              </a:rPr>
              <a:t>(B) The number of subjects needing resupply per month</a:t>
            </a:r>
          </a:p>
          <a:p>
            <a:pPr lvl="1"/>
            <a:r>
              <a:rPr lang="en-US" dirty="0" smtClean="0">
                <a:sym typeface="Wingdings" panose="05000000000000000000" pitchFamily="2" charset="2"/>
              </a:rPr>
              <a:t>Given remaining inventory how many months can you continue supplying patients?</a:t>
            </a:r>
          </a:p>
          <a:p>
            <a:r>
              <a:rPr lang="en-US" dirty="0" smtClean="0">
                <a:sym typeface="Wingdings" panose="05000000000000000000" pitchFamily="2" charset="2"/>
              </a:rPr>
              <a:t>Depending on drug price/availability may or may not want to adjust calculation for subjects who discontinue medication or cross over to other dose</a:t>
            </a:r>
          </a:p>
          <a:p>
            <a:r>
              <a:rPr lang="en-US" dirty="0" smtClean="0">
                <a:sym typeface="Wingdings" panose="05000000000000000000" pitchFamily="2" charset="2"/>
              </a:rPr>
              <a:t>Best estimates come from simulating the different rates simultaneously rather than ‘back of envelope calculations’</a:t>
            </a:r>
          </a:p>
          <a:p>
            <a:pPr lvl="1"/>
            <a:r>
              <a:rPr lang="en-US" dirty="0" smtClean="0">
                <a:sym typeface="Wingdings" panose="05000000000000000000" pitchFamily="2" charset="2"/>
              </a:rPr>
              <a:t>Question of whether to use median or maximum projections</a:t>
            </a:r>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39</a:t>
            </a:fld>
            <a:r>
              <a:rPr lang="en-US" smtClean="0"/>
              <a:t> -</a:t>
            </a:r>
            <a:endParaRPr lang="en-US" dirty="0"/>
          </a:p>
        </p:txBody>
      </p:sp>
    </p:spTree>
    <p:extLst>
      <p:ext uri="{BB962C8B-B14F-4D97-AF65-F5344CB8AC3E}">
        <p14:creationId xmlns:p14="http://schemas.microsoft.com/office/powerpoint/2010/main" val="33683346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036" y="108452"/>
            <a:ext cx="11166764" cy="886159"/>
          </a:xfrm>
        </p:spPr>
        <p:txBody>
          <a:bodyPr/>
          <a:lstStyle/>
          <a:p>
            <a:r>
              <a:rPr lang="en-US" dirty="0" smtClean="0">
                <a:latin typeface="+mn-lt"/>
              </a:rPr>
              <a:t>Rationale </a:t>
            </a:r>
            <a:r>
              <a:rPr lang="en-US" dirty="0" smtClean="0">
                <a:latin typeface="+mn-lt"/>
              </a:rPr>
              <a:t>of study drug management</a:t>
            </a:r>
            <a:endParaRPr lang="en-US" dirty="0">
              <a:latin typeface="+mn-lt"/>
            </a:endParaRPr>
          </a:p>
        </p:txBody>
      </p:sp>
      <p:sp>
        <p:nvSpPr>
          <p:cNvPr id="3" name="Content Placeholder 2"/>
          <p:cNvSpPr>
            <a:spLocks noGrp="1"/>
          </p:cNvSpPr>
          <p:nvPr>
            <p:ph sz="half" idx="1"/>
          </p:nvPr>
        </p:nvSpPr>
        <p:spPr>
          <a:xfrm>
            <a:off x="457200" y="1371600"/>
            <a:ext cx="11298382" cy="4537364"/>
          </a:xfrm>
        </p:spPr>
        <p:txBody>
          <a:bodyPr>
            <a:noAutofit/>
          </a:bodyPr>
          <a:lstStyle/>
          <a:p>
            <a:pPr marL="457200" indent="-457200">
              <a:lnSpc>
                <a:spcPct val="150000"/>
              </a:lnSpc>
              <a:buClr>
                <a:srgbClr val="FF0000"/>
              </a:buClr>
              <a:buFont typeface="Wingdings" panose="05000000000000000000" pitchFamily="2" charset="2"/>
              <a:buChar char="v"/>
              <a:tabLst>
                <a:tab pos="346075" algn="l"/>
              </a:tabLst>
            </a:pPr>
            <a:r>
              <a:rPr lang="en-US" sz="3200" dirty="0" smtClean="0"/>
              <a:t>Facilitate treatment </a:t>
            </a:r>
            <a:r>
              <a:rPr lang="en-US" sz="3200" b="1" dirty="0" smtClean="0"/>
              <a:t>blinding</a:t>
            </a:r>
            <a:endParaRPr lang="en-US" sz="3200" b="1" dirty="0"/>
          </a:p>
          <a:p>
            <a:pPr marL="457200" indent="-457200">
              <a:lnSpc>
                <a:spcPct val="150000"/>
              </a:lnSpc>
              <a:buClr>
                <a:srgbClr val="FF0000"/>
              </a:buClr>
              <a:buFont typeface="Wingdings" panose="05000000000000000000" pitchFamily="2" charset="2"/>
              <a:buChar char="v"/>
              <a:tabLst>
                <a:tab pos="346075" algn="l"/>
              </a:tabLst>
            </a:pPr>
            <a:r>
              <a:rPr lang="en-US" sz="3200" dirty="0" smtClean="0"/>
              <a:t>Ensure </a:t>
            </a:r>
            <a:r>
              <a:rPr lang="en-US" sz="3200" b="1" dirty="0" smtClean="0"/>
              <a:t>sufficient</a:t>
            </a:r>
            <a:r>
              <a:rPr lang="en-US" sz="3200" dirty="0" smtClean="0"/>
              <a:t> site drug inventory for subject </a:t>
            </a:r>
            <a:r>
              <a:rPr lang="en-US" sz="3200" b="1" dirty="0" smtClean="0"/>
              <a:t>randomization</a:t>
            </a:r>
            <a:endParaRPr lang="en-US" sz="3200" b="1" dirty="0"/>
          </a:p>
          <a:p>
            <a:pPr marL="457200" indent="-457200">
              <a:lnSpc>
                <a:spcPct val="150000"/>
              </a:lnSpc>
              <a:buClr>
                <a:srgbClr val="FF0000"/>
              </a:buClr>
              <a:buFont typeface="Wingdings" panose="05000000000000000000" pitchFamily="2" charset="2"/>
              <a:buChar char="v"/>
              <a:tabLst>
                <a:tab pos="346075" algn="l"/>
              </a:tabLst>
            </a:pPr>
            <a:r>
              <a:rPr lang="en-US" sz="3200" dirty="0" smtClean="0"/>
              <a:t>Avoid unnecessary drug </a:t>
            </a:r>
            <a:r>
              <a:rPr lang="en-US" sz="3200" b="1" dirty="0" smtClean="0"/>
              <a:t>waste</a:t>
            </a:r>
            <a:r>
              <a:rPr lang="en-US" sz="3200" dirty="0" smtClean="0"/>
              <a:t> due to </a:t>
            </a:r>
            <a:r>
              <a:rPr lang="en-US" sz="3200" dirty="0" smtClean="0"/>
              <a:t>excessive</a:t>
            </a:r>
            <a:r>
              <a:rPr lang="en-US" sz="3200" dirty="0" smtClean="0"/>
              <a:t> </a:t>
            </a:r>
            <a:r>
              <a:rPr lang="en-US" sz="3200" dirty="0" smtClean="0"/>
              <a:t>site drug inventory  </a:t>
            </a:r>
            <a:endParaRPr lang="en-US" sz="3200" dirty="0"/>
          </a:p>
          <a:p>
            <a:pPr marL="457200" indent="-457200">
              <a:lnSpc>
                <a:spcPct val="150000"/>
              </a:lnSpc>
              <a:buClr>
                <a:srgbClr val="FF0000"/>
              </a:buClr>
              <a:buFont typeface="Wingdings" panose="05000000000000000000" pitchFamily="2" charset="2"/>
              <a:buChar char="v"/>
              <a:tabLst>
                <a:tab pos="346075" algn="l"/>
              </a:tabLst>
            </a:pPr>
            <a:r>
              <a:rPr lang="en-US" sz="3200" dirty="0" smtClean="0"/>
              <a:t>Prevent </a:t>
            </a:r>
            <a:r>
              <a:rPr lang="en-US" sz="3200" b="1" dirty="0" smtClean="0"/>
              <a:t>human</a:t>
            </a:r>
            <a:r>
              <a:rPr lang="en-US" sz="3200" dirty="0" smtClean="0"/>
              <a:t> </a:t>
            </a:r>
            <a:r>
              <a:rPr lang="en-US" sz="3200" b="1" dirty="0" smtClean="0"/>
              <a:t>errors</a:t>
            </a:r>
            <a:r>
              <a:rPr lang="en-US" sz="3200" dirty="0" smtClean="0"/>
              <a:t> in drug distribution and </a:t>
            </a:r>
            <a:r>
              <a:rPr lang="en-US" sz="3200" dirty="0" smtClean="0"/>
              <a:t>dispensing</a:t>
            </a:r>
            <a:endParaRPr lang="en-US" sz="3200" dirty="0" smtClean="0"/>
          </a:p>
        </p:txBody>
      </p:sp>
      <p:sp>
        <p:nvSpPr>
          <p:cNvPr id="4" name="Oval 3"/>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4</a:t>
            </a:fld>
            <a:r>
              <a:rPr lang="en-US" smtClean="0"/>
              <a:t> -</a:t>
            </a:r>
            <a:endParaRPr lang="en-US" dirty="0"/>
          </a:p>
        </p:txBody>
      </p:sp>
    </p:spTree>
    <p:extLst>
      <p:ext uri="{BB962C8B-B14F-4D97-AF65-F5344CB8AC3E}">
        <p14:creationId xmlns:p14="http://schemas.microsoft.com/office/powerpoint/2010/main" val="38022072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Established Status Epilepticus Treatment Trial (ESETT)</a:t>
            </a:r>
            <a:endParaRPr lang="en-US" b="1" dirty="0"/>
          </a:p>
        </p:txBody>
      </p:sp>
      <p:sp>
        <p:nvSpPr>
          <p:cNvPr id="4" name="Text Placeholder 3"/>
          <p:cNvSpPr>
            <a:spLocks noGrp="1"/>
          </p:cNvSpPr>
          <p:nvPr>
            <p:ph type="body" idx="1"/>
          </p:nvPr>
        </p:nvSpPr>
        <p:spPr/>
        <p:txBody>
          <a:bodyPr/>
          <a:lstStyle/>
          <a:p>
            <a:r>
              <a:rPr lang="en-US" dirty="0"/>
              <a:t>NCT01960075</a:t>
            </a:r>
          </a:p>
        </p:txBody>
      </p:sp>
      <p:sp>
        <p:nvSpPr>
          <p:cNvPr id="5" name="Oval 4"/>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08968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ESETT Trial Premise</a:t>
            </a:r>
            <a:endParaRPr lang="en-US" dirty="0"/>
          </a:p>
        </p:txBody>
      </p:sp>
      <p:sp>
        <p:nvSpPr>
          <p:cNvPr id="5" name="Content Placeholder 4"/>
          <p:cNvSpPr>
            <a:spLocks noGrp="1"/>
          </p:cNvSpPr>
          <p:nvPr>
            <p:ph sz="half" idx="1"/>
          </p:nvPr>
        </p:nvSpPr>
        <p:spPr/>
        <p:txBody>
          <a:bodyPr>
            <a:normAutofit lnSpcReduction="10000"/>
          </a:bodyPr>
          <a:lstStyle/>
          <a:p>
            <a:r>
              <a:rPr lang="en-US" dirty="0" err="1" smtClean="0"/>
              <a:t>Comparitive</a:t>
            </a:r>
            <a:r>
              <a:rPr lang="en-US" dirty="0" smtClean="0"/>
              <a:t> effectiveness treatment trial of </a:t>
            </a:r>
            <a:r>
              <a:rPr lang="en-US" dirty="0" err="1" smtClean="0"/>
              <a:t>fosphenytoin</a:t>
            </a:r>
            <a:r>
              <a:rPr lang="en-US" dirty="0" smtClean="0"/>
              <a:t> (FOS),</a:t>
            </a:r>
            <a:r>
              <a:rPr lang="en-US" dirty="0" err="1" smtClean="0"/>
              <a:t>levetiracetam</a:t>
            </a:r>
            <a:r>
              <a:rPr lang="en-US" dirty="0" smtClean="0"/>
              <a:t> (LEV), and </a:t>
            </a:r>
            <a:r>
              <a:rPr lang="en-US" dirty="0" err="1" smtClean="0"/>
              <a:t>valproic</a:t>
            </a:r>
            <a:r>
              <a:rPr lang="en-US" dirty="0" smtClean="0"/>
              <a:t> acid (VPA) for the treatment of benzodiazepine-refractory status epilepticus (SE) among patients older than 2 years</a:t>
            </a:r>
          </a:p>
          <a:p>
            <a:endParaRPr lang="en-US" dirty="0" smtClean="0"/>
          </a:p>
          <a:p>
            <a:r>
              <a:rPr lang="en-US" dirty="0" smtClean="0"/>
              <a:t>The </a:t>
            </a:r>
            <a:r>
              <a:rPr lang="en-US" dirty="0"/>
              <a:t>primary objective is to determine the most effective and/or the least effective treatment </a:t>
            </a:r>
            <a:endParaRPr lang="en-US" dirty="0" smtClean="0"/>
          </a:p>
          <a:p>
            <a:endParaRPr lang="en-US" dirty="0" smtClean="0"/>
          </a:p>
          <a:p>
            <a:r>
              <a:rPr lang="en-US" dirty="0" smtClean="0"/>
              <a:t>Emergency department trial with exception from informed consent</a:t>
            </a:r>
          </a:p>
          <a:p>
            <a:endParaRPr lang="en-US" dirty="0" smtClean="0"/>
          </a:p>
          <a:p>
            <a:r>
              <a:rPr lang="en-US" dirty="0" smtClean="0"/>
              <a:t>Treatment can include children and adults</a:t>
            </a:r>
            <a:endParaRPr lang="en-US" dirty="0"/>
          </a:p>
        </p:txBody>
      </p:sp>
      <p:sp>
        <p:nvSpPr>
          <p:cNvPr id="6" name="Oval 5"/>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41</a:t>
            </a:fld>
            <a:r>
              <a:rPr lang="en-US" smtClean="0"/>
              <a:t> -</a:t>
            </a:r>
            <a:endParaRPr lang="en-US" dirty="0"/>
          </a:p>
        </p:txBody>
      </p:sp>
    </p:spTree>
    <p:extLst>
      <p:ext uri="{BB962C8B-B14F-4D97-AF65-F5344CB8AC3E}">
        <p14:creationId xmlns:p14="http://schemas.microsoft.com/office/powerpoint/2010/main" val="37453278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ESETT by the Numbers</a:t>
            </a:r>
            <a:endParaRPr lang="en-US" dirty="0"/>
          </a:p>
        </p:txBody>
      </p:sp>
      <p:sp>
        <p:nvSpPr>
          <p:cNvPr id="3" name="Content Placeholder 2"/>
          <p:cNvSpPr>
            <a:spLocks noGrp="1"/>
          </p:cNvSpPr>
          <p:nvPr>
            <p:ph sz="half" idx="1"/>
          </p:nvPr>
        </p:nvSpPr>
        <p:spPr/>
        <p:txBody>
          <a:bodyPr/>
          <a:lstStyle/>
          <a:p>
            <a:r>
              <a:rPr lang="en-US" dirty="0" smtClean="0"/>
              <a:t>Two Networks</a:t>
            </a:r>
          </a:p>
          <a:p>
            <a:pPr lvl="1"/>
            <a:r>
              <a:rPr lang="en-US" dirty="0" smtClean="0"/>
              <a:t>NETT/SIREN</a:t>
            </a:r>
          </a:p>
          <a:p>
            <a:pPr lvl="1"/>
            <a:r>
              <a:rPr lang="en-US" dirty="0" smtClean="0"/>
              <a:t>PECARN</a:t>
            </a:r>
          </a:p>
          <a:p>
            <a:r>
              <a:rPr lang="en-US" dirty="0" smtClean="0"/>
              <a:t>65 Sites: Pediatric Only, Adult Only, or Both</a:t>
            </a:r>
          </a:p>
          <a:p>
            <a:r>
              <a:rPr lang="en-US" dirty="0" smtClean="0"/>
              <a:t>95 Subjects Randomized using Response Adaptive Randomization</a:t>
            </a:r>
            <a:endParaRPr lang="en-US" dirty="0"/>
          </a:p>
          <a:p>
            <a:r>
              <a:rPr lang="en-US" dirty="0" smtClean="0"/>
              <a:t>Primary Outcome in 60 minutes</a:t>
            </a:r>
          </a:p>
          <a:p>
            <a:r>
              <a:rPr lang="en-US" dirty="0" smtClean="0"/>
              <a:t>3 types of study kit</a:t>
            </a:r>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42</a:t>
            </a:fld>
            <a:r>
              <a:rPr lang="en-US" smtClean="0"/>
              <a:t> -</a:t>
            </a:r>
            <a:endParaRPr lang="en-US" dirty="0"/>
          </a:p>
        </p:txBody>
      </p:sp>
    </p:spTree>
    <p:extLst>
      <p:ext uri="{BB962C8B-B14F-4D97-AF65-F5344CB8AC3E}">
        <p14:creationId xmlns:p14="http://schemas.microsoft.com/office/powerpoint/2010/main" val="13246443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ESETT Study Supply Management</a:t>
            </a:r>
            <a:endParaRPr lang="en-US" dirty="0"/>
          </a:p>
        </p:txBody>
      </p:sp>
      <p:sp>
        <p:nvSpPr>
          <p:cNvPr id="3" name="Content Placeholder 2"/>
          <p:cNvSpPr>
            <a:spLocks noGrp="1"/>
          </p:cNvSpPr>
          <p:nvPr>
            <p:ph sz="half" idx="1"/>
          </p:nvPr>
        </p:nvSpPr>
        <p:spPr/>
        <p:txBody>
          <a:bodyPr/>
          <a:lstStyle/>
          <a:p>
            <a:r>
              <a:rPr lang="en-US" dirty="0" smtClean="0"/>
              <a:t>Step Forward randomization used to assign study kits in timely fashion</a:t>
            </a:r>
          </a:p>
          <a:p>
            <a:pPr lvl="1"/>
            <a:r>
              <a:rPr lang="en-US" dirty="0" smtClean="0"/>
              <a:t>Cannot guarantee exact balance since kit is assigned but site may never see randomization</a:t>
            </a:r>
          </a:p>
          <a:p>
            <a:r>
              <a:rPr lang="en-US" dirty="0" smtClean="0"/>
              <a:t>Compounded by needing to maintain balance within each of three age strata and Response Adaptive Randomization</a:t>
            </a:r>
          </a:p>
          <a:p>
            <a:r>
              <a:rPr lang="en-US" dirty="0" smtClean="0"/>
              <a:t>Simulation was used to answer questions such as…</a:t>
            </a:r>
          </a:p>
          <a:p>
            <a:pPr lvl="1"/>
            <a:r>
              <a:rPr lang="en-US" dirty="0" smtClean="0"/>
              <a:t>Minimum inventory needed to ensure that subject not missed</a:t>
            </a:r>
          </a:p>
          <a:p>
            <a:pPr lvl="1"/>
            <a:r>
              <a:rPr lang="en-US" dirty="0" smtClean="0"/>
              <a:t>Probability of imbalance by site or cohort</a:t>
            </a:r>
          </a:p>
          <a:p>
            <a:pPr lvl="1"/>
            <a:r>
              <a:rPr lang="en-US" dirty="0" smtClean="0"/>
              <a:t>Whether and how to reshuffle kits if sites do not randomize equally</a:t>
            </a:r>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43</a:t>
            </a:fld>
            <a:r>
              <a:rPr lang="en-US" smtClean="0"/>
              <a:t> -</a:t>
            </a:r>
            <a:endParaRPr lang="en-US" dirty="0"/>
          </a:p>
        </p:txBody>
      </p:sp>
    </p:spTree>
    <p:extLst>
      <p:ext uri="{BB962C8B-B14F-4D97-AF65-F5344CB8AC3E}">
        <p14:creationId xmlns:p14="http://schemas.microsoft.com/office/powerpoint/2010/main" val="20284197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ESETT Drug Manufacturing Management</a:t>
            </a:r>
            <a:endParaRPr lang="en-US" dirty="0"/>
          </a:p>
        </p:txBody>
      </p:sp>
      <p:sp>
        <p:nvSpPr>
          <p:cNvPr id="3" name="Content Placeholder 2"/>
          <p:cNvSpPr>
            <a:spLocks noGrp="1"/>
          </p:cNvSpPr>
          <p:nvPr>
            <p:ph sz="half" idx="1"/>
          </p:nvPr>
        </p:nvSpPr>
        <p:spPr/>
        <p:txBody>
          <a:bodyPr/>
          <a:lstStyle/>
          <a:p>
            <a:r>
              <a:rPr lang="en-US" dirty="0" smtClean="0"/>
              <a:t>Response Adaptive Randomization updates every 100 subjects</a:t>
            </a:r>
          </a:p>
          <a:p>
            <a:pPr lvl="1"/>
            <a:r>
              <a:rPr lang="en-US" dirty="0" smtClean="0"/>
              <a:t>Potential for allocation to vary by as much as 25-50% in some scenarios</a:t>
            </a:r>
          </a:p>
          <a:p>
            <a:r>
              <a:rPr lang="en-US" dirty="0" smtClean="0"/>
              <a:t>Drug manufacture and quality control could take several months to supply</a:t>
            </a:r>
          </a:p>
          <a:p>
            <a:r>
              <a:rPr lang="en-US" dirty="0" smtClean="0"/>
              <a:t>Question of how to manufacture enough lots of study drug to cover the new allocation ratio while not wasting unnecessary study drug</a:t>
            </a:r>
          </a:p>
          <a:p>
            <a:pPr lvl="1"/>
            <a:r>
              <a:rPr lang="en-US" dirty="0" smtClean="0"/>
              <a:t>How many lots to make?</a:t>
            </a:r>
          </a:p>
          <a:p>
            <a:pPr lvl="1"/>
            <a:r>
              <a:rPr lang="en-US" dirty="0" smtClean="0"/>
              <a:t>When to make lots?</a:t>
            </a:r>
          </a:p>
          <a:p>
            <a:pPr lvl="1"/>
            <a:r>
              <a:rPr lang="en-US" dirty="0" smtClean="0"/>
              <a:t>How to communicate these changes without </a:t>
            </a:r>
            <a:r>
              <a:rPr lang="en-US" dirty="0" err="1" smtClean="0"/>
              <a:t>unblinding</a:t>
            </a:r>
            <a:r>
              <a:rPr lang="en-US" dirty="0" smtClean="0"/>
              <a:t> study team?</a:t>
            </a:r>
            <a:endParaRPr lang="en-US" dirty="0"/>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44</a:t>
            </a:fld>
            <a:r>
              <a:rPr lang="en-US" smtClean="0"/>
              <a:t> -</a:t>
            </a:r>
            <a:endParaRPr lang="en-US" dirty="0"/>
          </a:p>
        </p:txBody>
      </p:sp>
    </p:spTree>
    <p:extLst>
      <p:ext uri="{BB962C8B-B14F-4D97-AF65-F5344CB8AC3E}">
        <p14:creationId xmlns:p14="http://schemas.microsoft.com/office/powerpoint/2010/main" val="3600157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Sample Drug Manufacturing Plan: Recruitment</a:t>
            </a:r>
            <a:endParaRPr lang="en-US" dirty="0"/>
          </a:p>
        </p:txBody>
      </p:sp>
      <p:pic>
        <p:nvPicPr>
          <p:cNvPr id="4" name="Picture 3"/>
          <p:cNvPicPr/>
          <p:nvPr/>
        </p:nvPicPr>
        <p:blipFill>
          <a:blip r:embed="rId2"/>
          <a:stretch>
            <a:fillRect/>
          </a:stretch>
        </p:blipFill>
        <p:spPr>
          <a:xfrm>
            <a:off x="518160" y="1276757"/>
            <a:ext cx="7563394" cy="3678420"/>
          </a:xfrm>
          <a:prstGeom prst="rect">
            <a:avLst/>
          </a:prstGeom>
        </p:spPr>
      </p:pic>
      <p:pic>
        <p:nvPicPr>
          <p:cNvPr id="5" name="Picture 4"/>
          <p:cNvPicPr/>
          <p:nvPr/>
        </p:nvPicPr>
        <p:blipFill>
          <a:blip r:embed="rId3"/>
          <a:stretch>
            <a:fillRect/>
          </a:stretch>
        </p:blipFill>
        <p:spPr>
          <a:xfrm>
            <a:off x="5240382" y="2654188"/>
            <a:ext cx="6420394" cy="3311183"/>
          </a:xfrm>
          <a:prstGeom prst="rect">
            <a:avLst/>
          </a:prstGeom>
        </p:spPr>
      </p:pic>
      <p:sp>
        <p:nvSpPr>
          <p:cNvPr id="6" name="Oval 5"/>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45</a:t>
            </a:fld>
            <a:r>
              <a:rPr lang="en-US" smtClean="0"/>
              <a:t> -</a:t>
            </a:r>
            <a:endParaRPr lang="en-US" dirty="0"/>
          </a:p>
        </p:txBody>
      </p:sp>
    </p:spTree>
    <p:extLst>
      <p:ext uri="{BB962C8B-B14F-4D97-AF65-F5344CB8AC3E}">
        <p14:creationId xmlns:p14="http://schemas.microsoft.com/office/powerpoint/2010/main" val="339654981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Sample Drug Manufacturing Plan: Current Data</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2662727909"/>
              </p:ext>
            </p:extLst>
          </p:nvPr>
        </p:nvGraphicFramePr>
        <p:xfrm>
          <a:off x="471261" y="1340706"/>
          <a:ext cx="6826520" cy="1565532"/>
        </p:xfrm>
        <a:graphic>
          <a:graphicData uri="http://schemas.openxmlformats.org/drawingml/2006/table">
            <a:tbl>
              <a:tblPr firstRow="1" firstCol="1" bandRow="1">
                <a:tableStyleId>{5C22544A-7EE6-4342-B048-85BDC9FD1C3A}</a:tableStyleId>
              </a:tblPr>
              <a:tblGrid>
                <a:gridCol w="879990"/>
                <a:gridCol w="939442"/>
                <a:gridCol w="835245"/>
                <a:gridCol w="1061579"/>
                <a:gridCol w="777566"/>
                <a:gridCol w="777566"/>
                <a:gridCol w="777566"/>
                <a:gridCol w="777566"/>
              </a:tblGrid>
              <a:tr h="0">
                <a:tc rowSpan="2">
                  <a:txBody>
                    <a:bodyPr/>
                    <a:lstStyle/>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p>
                      <a:pPr marL="0" marR="0">
                        <a:lnSpc>
                          <a:spcPct val="107000"/>
                        </a:lnSpc>
                        <a:spcBef>
                          <a:spcPts val="0"/>
                        </a:spcBef>
                        <a:spcAft>
                          <a:spcPts val="0"/>
                        </a:spcAft>
                      </a:pPr>
                      <a:r>
                        <a:rPr lang="en-US" sz="16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row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1600" dirty="0" smtClean="0">
                          <a:effectLst/>
                        </a:rPr>
                        <a:t>Enrolled</a:t>
                      </a:r>
                      <a:r>
                        <a:rPr lang="en-US" sz="1600" dirty="0">
                          <a:effectLst/>
                        </a:rPr>
                        <a:t> </a:t>
                      </a:r>
                      <a:endParaRPr lang="en-US" sz="1600" dirty="0" smtClean="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gridSpan="2">
                  <a:txBody>
                    <a:bodyPr/>
                    <a:lstStyle/>
                    <a:p>
                      <a:pPr marL="0" marR="0" algn="ctr">
                        <a:lnSpc>
                          <a:spcPct val="107000"/>
                        </a:lnSpc>
                        <a:spcBef>
                          <a:spcPts val="0"/>
                        </a:spcBef>
                        <a:spcAft>
                          <a:spcPts val="0"/>
                        </a:spcAft>
                      </a:pPr>
                      <a:r>
                        <a:rPr lang="en-US" sz="1600" dirty="0" smtClean="0">
                          <a:effectLst/>
                        </a:rPr>
                        <a:t>A</a:t>
                      </a:r>
                    </a:p>
                  </a:txBody>
                  <a:tcPr marL="68580" marR="68580" marT="0" marB="0" anchor="ctr"/>
                </a:tc>
                <a:tc hMerge="1">
                  <a:txBody>
                    <a:bodyPr/>
                    <a:lstStyle/>
                    <a:p>
                      <a:pPr marL="0" marR="0" algn="ctr">
                        <a:lnSpc>
                          <a:spcPct val="107000"/>
                        </a:lnSpc>
                        <a:spcBef>
                          <a:spcPts val="0"/>
                        </a:spcBef>
                        <a:spcAft>
                          <a:spcPts val="0"/>
                        </a:spcAft>
                      </a:pP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gridSpan="2">
                  <a:txBody>
                    <a:bodyPr/>
                    <a:lstStyle/>
                    <a:p>
                      <a:pPr marL="0" marR="0" algn="ctr">
                        <a:lnSpc>
                          <a:spcPct val="107000"/>
                        </a:lnSpc>
                        <a:spcBef>
                          <a:spcPts val="0"/>
                        </a:spcBef>
                        <a:spcAft>
                          <a:spcPts val="0"/>
                        </a:spcAft>
                      </a:pPr>
                      <a:r>
                        <a:rPr lang="en-US" sz="1600" dirty="0" smtClean="0">
                          <a:effectLst/>
                        </a:rPr>
                        <a:t>B</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hMerge="1">
                  <a:txBody>
                    <a:bodyPr/>
                    <a:lstStyle/>
                    <a:p>
                      <a:pPr marL="0" marR="0" algn="ctr">
                        <a:lnSpc>
                          <a:spcPct val="107000"/>
                        </a:lnSpc>
                        <a:spcBef>
                          <a:spcPts val="0"/>
                        </a:spcBef>
                        <a:spcAft>
                          <a:spcPts val="0"/>
                        </a:spcAft>
                      </a:pP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gridSpan="2">
                  <a:txBody>
                    <a:bodyPr/>
                    <a:lstStyle/>
                    <a:p>
                      <a:pPr marL="0" marR="0" algn="ctr">
                        <a:lnSpc>
                          <a:spcPct val="107000"/>
                        </a:lnSpc>
                        <a:spcBef>
                          <a:spcPts val="0"/>
                        </a:spcBef>
                        <a:spcAft>
                          <a:spcPts val="0"/>
                        </a:spcAft>
                      </a:pPr>
                      <a:r>
                        <a:rPr lang="en-US" sz="1600" dirty="0" smtClean="0">
                          <a:effectLst/>
                        </a:rPr>
                        <a:t>C</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hMerge="1">
                  <a:txBody>
                    <a:bodyPr/>
                    <a:lstStyle/>
                    <a:p>
                      <a:pPr marL="0" marR="0" algn="ctr">
                        <a:lnSpc>
                          <a:spcPct val="107000"/>
                        </a:lnSpc>
                        <a:spcBef>
                          <a:spcPts val="0"/>
                        </a:spcBef>
                        <a:spcAft>
                          <a:spcPts val="0"/>
                        </a:spcAft>
                      </a:pP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vMerge="1">
                  <a:txBody>
                    <a:bodyPr/>
                    <a:lstStyle/>
                    <a:p>
                      <a:pPr marL="0" marR="0">
                        <a:lnSpc>
                          <a:spcPct val="107000"/>
                        </a:lnSpc>
                        <a:spcBef>
                          <a:spcPts val="0"/>
                        </a:spcBef>
                        <a:spcAft>
                          <a:spcPts val="0"/>
                        </a:spcAft>
                      </a:pP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vMerge="1">
                  <a:txBody>
                    <a:bodyPr/>
                    <a:lstStyle/>
                    <a:p>
                      <a:pPr marL="0" marR="0" algn="ctr">
                        <a:lnSpc>
                          <a:spcPct val="107000"/>
                        </a:lnSpc>
                        <a:spcBef>
                          <a:spcPts val="0"/>
                        </a:spcBef>
                        <a:spcAft>
                          <a:spcPts val="0"/>
                        </a:spcAft>
                      </a:pP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N</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Success</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N</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Success</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N</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Success</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nSpc>
                          <a:spcPct val="107000"/>
                        </a:lnSpc>
                        <a:spcBef>
                          <a:spcPts val="0"/>
                        </a:spcBef>
                        <a:spcAft>
                          <a:spcPts val="0"/>
                        </a:spcAft>
                      </a:pPr>
                      <a:r>
                        <a:rPr lang="en-US" sz="1600">
                          <a:effectLst/>
                        </a:rPr>
                        <a:t>Pediatric</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dirty="0">
                          <a:effectLst/>
                        </a:rPr>
                        <a:t>135</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44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38</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18</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53</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35</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nSpc>
                          <a:spcPct val="107000"/>
                        </a:lnSpc>
                        <a:spcBef>
                          <a:spcPts val="0"/>
                        </a:spcBef>
                        <a:spcAft>
                          <a:spcPts val="0"/>
                        </a:spcAft>
                      </a:pPr>
                      <a:r>
                        <a:rPr lang="en-US" sz="1600">
                          <a:effectLst/>
                        </a:rPr>
                        <a:t>Adult</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a:effectLst/>
                        </a:rPr>
                        <a:t>42</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3</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12</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6</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16</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10</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nSpc>
                          <a:spcPct val="107000"/>
                        </a:lnSpc>
                        <a:spcBef>
                          <a:spcPts val="0"/>
                        </a:spcBef>
                        <a:spcAft>
                          <a:spcPts val="0"/>
                        </a:spcAft>
                      </a:pPr>
                      <a:r>
                        <a:rPr lang="en-US" sz="1600">
                          <a:effectLst/>
                        </a:rPr>
                        <a:t>Elder</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a:effectLst/>
                        </a:rPr>
                        <a:t>73</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23</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11</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24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26</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16</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nSpc>
                          <a:spcPct val="107000"/>
                        </a:lnSpc>
                        <a:spcBef>
                          <a:spcPts val="0"/>
                        </a:spcBef>
                        <a:spcAft>
                          <a:spcPts val="0"/>
                        </a:spcAft>
                      </a:pPr>
                      <a:r>
                        <a:rPr lang="en-US" sz="1600">
                          <a:effectLst/>
                        </a:rPr>
                        <a:t>All</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a:effectLst/>
                        </a:rPr>
                        <a:t>250</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81</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28</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74</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38</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95</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61</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bl>
          </a:graphicData>
        </a:graphic>
      </p:graphicFrame>
      <p:pic>
        <p:nvPicPr>
          <p:cNvPr id="6" name="Picture 5"/>
          <p:cNvPicPr/>
          <p:nvPr/>
        </p:nvPicPr>
        <p:blipFill rotWithShape="1">
          <a:blip r:embed="rId2"/>
          <a:srcRect t="5084" r="50730" b="50683"/>
          <a:stretch/>
        </p:blipFill>
        <p:spPr>
          <a:xfrm>
            <a:off x="7710443" y="1419495"/>
            <a:ext cx="3378926" cy="2116185"/>
          </a:xfrm>
          <a:prstGeom prst="rect">
            <a:avLst/>
          </a:prstGeom>
        </p:spPr>
      </p:pic>
      <p:pic>
        <p:nvPicPr>
          <p:cNvPr id="7" name="Picture 6"/>
          <p:cNvPicPr/>
          <p:nvPr/>
        </p:nvPicPr>
        <p:blipFill rotWithShape="1">
          <a:blip r:embed="rId2"/>
          <a:srcRect t="55598" r="51160" b="-1"/>
          <a:stretch/>
        </p:blipFill>
        <p:spPr>
          <a:xfrm>
            <a:off x="7710443" y="3819026"/>
            <a:ext cx="3349443" cy="2124256"/>
          </a:xfrm>
          <a:prstGeom prst="rect">
            <a:avLst/>
          </a:prstGeom>
        </p:spPr>
      </p:pic>
      <p:pic>
        <p:nvPicPr>
          <p:cNvPr id="8" name="Picture 7"/>
          <p:cNvPicPr/>
          <p:nvPr/>
        </p:nvPicPr>
        <p:blipFill rotWithShape="1">
          <a:blip r:embed="rId2"/>
          <a:srcRect l="49158" t="51775" r="9827"/>
          <a:stretch/>
        </p:blipFill>
        <p:spPr>
          <a:xfrm>
            <a:off x="1785257" y="3252333"/>
            <a:ext cx="3675017" cy="2690949"/>
          </a:xfrm>
          <a:prstGeom prst="rect">
            <a:avLst/>
          </a:prstGeom>
        </p:spPr>
      </p:pic>
      <p:sp>
        <p:nvSpPr>
          <p:cNvPr id="9" name="Oval 8"/>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46</a:t>
            </a:fld>
            <a:r>
              <a:rPr lang="en-US" smtClean="0"/>
              <a:t> -</a:t>
            </a:r>
            <a:endParaRPr lang="en-US" dirty="0"/>
          </a:p>
        </p:txBody>
      </p:sp>
    </p:spTree>
    <p:extLst>
      <p:ext uri="{BB962C8B-B14F-4D97-AF65-F5344CB8AC3E}">
        <p14:creationId xmlns:p14="http://schemas.microsoft.com/office/powerpoint/2010/main" val="138202805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Sample Drug Manufacturing Plan: Inventory</a:t>
            </a:r>
            <a:endParaRPr lang="en-US" dirty="0"/>
          </a:p>
        </p:txBody>
      </p:sp>
      <p:sp>
        <p:nvSpPr>
          <p:cNvPr id="6" name="Content Placeholder 5"/>
          <p:cNvSpPr>
            <a:spLocks noGrp="1"/>
          </p:cNvSpPr>
          <p:nvPr>
            <p:ph sz="half" idx="1"/>
          </p:nvPr>
        </p:nvSpPr>
        <p:spPr>
          <a:xfrm>
            <a:off x="797786" y="4528567"/>
            <a:ext cx="10934700" cy="957832"/>
          </a:xfrm>
        </p:spPr>
        <p:txBody>
          <a:bodyPr>
            <a:noAutofit/>
          </a:bodyPr>
          <a:lstStyle/>
          <a:p>
            <a:pPr marL="0" indent="0" algn="ctr">
              <a:buNone/>
            </a:pPr>
            <a:r>
              <a:rPr lang="en-US" sz="3200" dirty="0" smtClean="0">
                <a:solidFill>
                  <a:schemeClr val="accent3"/>
                </a:solidFill>
              </a:rPr>
              <a:t>Use predicted probability to project median and credible interval for next 100+ subjects given subjects already enrolled</a:t>
            </a:r>
          </a:p>
        </p:txBody>
      </p:sp>
      <p:graphicFrame>
        <p:nvGraphicFramePr>
          <p:cNvPr id="4" name="Table 3"/>
          <p:cNvGraphicFramePr>
            <a:graphicFrameLocks noGrp="1"/>
          </p:cNvGraphicFramePr>
          <p:nvPr>
            <p:extLst>
              <p:ext uri="{D42A27DB-BD31-4B8C-83A1-F6EECF244321}">
                <p14:modId xmlns:p14="http://schemas.microsoft.com/office/powerpoint/2010/main" val="3049837020"/>
              </p:ext>
            </p:extLst>
          </p:nvPr>
        </p:nvGraphicFramePr>
        <p:xfrm>
          <a:off x="461010" y="1529243"/>
          <a:ext cx="4686300" cy="1467485"/>
        </p:xfrm>
        <a:graphic>
          <a:graphicData uri="http://schemas.openxmlformats.org/drawingml/2006/table">
            <a:tbl>
              <a:tblPr firstRow="1" firstCol="1" bandRow="1">
                <a:tableStyleId>{5C22544A-7EE6-4342-B048-85BDC9FD1C3A}</a:tableStyleId>
              </a:tblPr>
              <a:tblGrid>
                <a:gridCol w="512445"/>
                <a:gridCol w="1543322"/>
                <a:gridCol w="1239248"/>
                <a:gridCol w="1391285"/>
              </a:tblGrid>
              <a:tr h="0">
                <a:tc>
                  <a:txBody>
                    <a:bodyPr/>
                    <a:lstStyle/>
                    <a:p>
                      <a:pPr marL="0" marR="0" algn="r">
                        <a:lnSpc>
                          <a:spcPct val="107000"/>
                        </a:lnSpc>
                        <a:spcBef>
                          <a:spcPts val="0"/>
                        </a:spcBef>
                        <a:spcAft>
                          <a:spcPts val="0"/>
                        </a:spcAft>
                      </a:pPr>
                      <a:r>
                        <a:rPr lang="en-US" sz="18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Inventory</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Use Next Kits</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Expiration Date</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r>
              <a:tr h="0">
                <a:tc>
                  <a:txBody>
                    <a:bodyPr/>
                    <a:lstStyle/>
                    <a:p>
                      <a:pPr marL="0" marR="0" algn="r">
                        <a:lnSpc>
                          <a:spcPct val="107000"/>
                        </a:lnSpc>
                        <a:spcBef>
                          <a:spcPts val="0"/>
                        </a:spcBef>
                        <a:spcAft>
                          <a:spcPts val="0"/>
                        </a:spcAft>
                      </a:pPr>
                      <a:r>
                        <a:rPr lang="en-US" sz="1800" dirty="0" smtClean="0">
                          <a:effectLst/>
                        </a:rPr>
                        <a:t>A</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100 </a:t>
                      </a:r>
                      <a:r>
                        <a:rPr lang="en-US" sz="1600" dirty="0">
                          <a:effectLst/>
                        </a:rPr>
                        <a:t>Vials (Lot </a:t>
                      </a:r>
                      <a:r>
                        <a:rPr lang="en-US" sz="1600" dirty="0" smtClean="0">
                          <a:effectLst/>
                        </a:rPr>
                        <a:t>1)</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50 </a:t>
                      </a:r>
                      <a:r>
                        <a:rPr lang="en-US" sz="1600" dirty="0">
                          <a:effectLst/>
                        </a:rPr>
                        <a:t>Kits</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05/31/2019</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r>
              <a:tr h="0">
                <a:tc>
                  <a:txBody>
                    <a:bodyPr/>
                    <a:lstStyle/>
                    <a:p>
                      <a:pPr marL="0" marR="0" algn="r">
                        <a:lnSpc>
                          <a:spcPct val="107000"/>
                        </a:lnSpc>
                        <a:spcBef>
                          <a:spcPts val="0"/>
                        </a:spcBef>
                        <a:spcAft>
                          <a:spcPts val="0"/>
                        </a:spcAft>
                      </a:pPr>
                      <a:r>
                        <a:rPr lang="en-US" sz="1800" dirty="0" smtClean="0">
                          <a:effectLst/>
                        </a:rPr>
                        <a:t>B</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25 </a:t>
                      </a:r>
                      <a:r>
                        <a:rPr lang="en-US" sz="1600" dirty="0">
                          <a:effectLst/>
                        </a:rPr>
                        <a:t>Vials (</a:t>
                      </a:r>
                      <a:r>
                        <a:rPr lang="en-US" sz="1600" dirty="0" smtClean="0">
                          <a:effectLst/>
                        </a:rPr>
                        <a:t>Lot 3)</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120 </a:t>
                      </a:r>
                      <a:r>
                        <a:rPr lang="en-US" sz="1600" dirty="0">
                          <a:effectLst/>
                        </a:rPr>
                        <a:t>Kits</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07/12/2018</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r>
              <a:tr h="0">
                <a:tc>
                  <a:txBody>
                    <a:bodyPr/>
                    <a:lstStyle/>
                    <a:p>
                      <a:pPr marL="0" marR="0" algn="r">
                        <a:lnSpc>
                          <a:spcPct val="107000"/>
                        </a:lnSpc>
                        <a:spcBef>
                          <a:spcPts val="0"/>
                        </a:spcBef>
                        <a:spcAft>
                          <a:spcPts val="0"/>
                        </a:spcAft>
                      </a:pPr>
                      <a:r>
                        <a:rPr lang="en-US" sz="1800" dirty="0" smtClean="0">
                          <a:effectLst/>
                        </a:rPr>
                        <a:t>C</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32 </a:t>
                      </a:r>
                      <a:r>
                        <a:rPr lang="en-US" sz="1600" dirty="0">
                          <a:effectLst/>
                        </a:rPr>
                        <a:t>Vials (Lot </a:t>
                      </a:r>
                      <a:r>
                        <a:rPr lang="en-US" sz="1600" dirty="0" smtClean="0">
                          <a:effectLst/>
                        </a:rPr>
                        <a:t>1)</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23 </a:t>
                      </a:r>
                      <a:r>
                        <a:rPr lang="en-US" sz="1600" dirty="0">
                          <a:effectLst/>
                        </a:rPr>
                        <a:t>Kits</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600" dirty="0" smtClean="0">
                          <a:effectLst/>
                        </a:rPr>
                        <a:t>09/01/2018</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808550822"/>
              </p:ext>
            </p:extLst>
          </p:nvPr>
        </p:nvGraphicFramePr>
        <p:xfrm>
          <a:off x="6265136" y="1490635"/>
          <a:ext cx="4977630" cy="2152523"/>
        </p:xfrm>
        <a:graphic>
          <a:graphicData uri="http://schemas.openxmlformats.org/drawingml/2006/table">
            <a:tbl>
              <a:tblPr firstRow="1" firstCol="1" bandRow="1">
                <a:tableStyleId>{5C22544A-7EE6-4342-B048-85BDC9FD1C3A}</a:tableStyleId>
              </a:tblPr>
              <a:tblGrid>
                <a:gridCol w="1013013"/>
                <a:gridCol w="1090788"/>
                <a:gridCol w="1497874"/>
                <a:gridCol w="1375955"/>
              </a:tblGrid>
              <a:tr h="0">
                <a:tc>
                  <a:txBody>
                    <a:bodyPr/>
                    <a:lstStyle/>
                    <a:p>
                      <a:pPr marL="0" marR="0" algn="ctr">
                        <a:lnSpc>
                          <a:spcPct val="107000"/>
                        </a:lnSpc>
                        <a:spcBef>
                          <a:spcPts val="0"/>
                        </a:spcBef>
                        <a:spcAft>
                          <a:spcPts val="0"/>
                        </a:spcAft>
                      </a:pPr>
                      <a:r>
                        <a:rPr lang="en-US" sz="1800" dirty="0">
                          <a:effectLst/>
                        </a:rPr>
                        <a:t> </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800" dirty="0">
                          <a:effectLst/>
                        </a:rPr>
                        <a:t>Current Ratio</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800">
                          <a:effectLst/>
                        </a:rPr>
                        <a:t>Median</a:t>
                      </a:r>
                      <a:endParaRPr lang="en-US" sz="1600">
                        <a:effectLst/>
                      </a:endParaRPr>
                    </a:p>
                    <a:p>
                      <a:pPr marL="0" marR="0" algn="ctr">
                        <a:lnSpc>
                          <a:spcPct val="107000"/>
                        </a:lnSpc>
                        <a:spcBef>
                          <a:spcPts val="0"/>
                        </a:spcBef>
                        <a:spcAft>
                          <a:spcPts val="0"/>
                        </a:spcAft>
                      </a:pPr>
                      <a:r>
                        <a:rPr lang="en-US" sz="1800">
                          <a:effectLst/>
                        </a:rPr>
                        <a:t>95% CI</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800">
                          <a:effectLst/>
                        </a:rPr>
                        <a:t>Predicted</a:t>
                      </a:r>
                      <a:endParaRPr lang="en-US" sz="1600">
                        <a:effectLst/>
                      </a:endParaRPr>
                    </a:p>
                    <a:p>
                      <a:pPr marL="0" marR="0" algn="ctr">
                        <a:lnSpc>
                          <a:spcPct val="107000"/>
                        </a:lnSpc>
                        <a:spcBef>
                          <a:spcPts val="0"/>
                        </a:spcBef>
                        <a:spcAft>
                          <a:spcPts val="0"/>
                        </a:spcAft>
                      </a:pPr>
                      <a:r>
                        <a:rPr lang="en-US" sz="1800">
                          <a:effectLst/>
                        </a:rPr>
                        <a:t>Ratio</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gn="ctr">
                        <a:lnSpc>
                          <a:spcPct val="107000"/>
                        </a:lnSpc>
                        <a:spcBef>
                          <a:spcPts val="0"/>
                        </a:spcBef>
                        <a:spcAft>
                          <a:spcPts val="0"/>
                        </a:spcAft>
                      </a:pPr>
                      <a:r>
                        <a:rPr lang="en-US" sz="1800" dirty="0" smtClean="0">
                          <a:effectLst/>
                        </a:rPr>
                        <a:t>A</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dirty="0">
                          <a:effectLst/>
                        </a:rPr>
                        <a:t>0.00</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0.00</a:t>
                      </a:r>
                    </a:p>
                    <a:p>
                      <a:pPr marL="0" marR="0" algn="ctr">
                        <a:lnSpc>
                          <a:spcPct val="107000"/>
                        </a:lnSpc>
                        <a:spcBef>
                          <a:spcPts val="0"/>
                        </a:spcBef>
                        <a:spcAft>
                          <a:spcPts val="0"/>
                        </a:spcAft>
                      </a:pPr>
                      <a:r>
                        <a:rPr lang="en-US" sz="1600" dirty="0">
                          <a:effectLst/>
                        </a:rPr>
                        <a:t>(0.00, 0.12)</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a:effectLst/>
                        </a:rPr>
                        <a:t>&lt;0.0001</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gn="ctr">
                        <a:lnSpc>
                          <a:spcPct val="107000"/>
                        </a:lnSpc>
                        <a:spcBef>
                          <a:spcPts val="0"/>
                        </a:spcBef>
                        <a:spcAft>
                          <a:spcPts val="0"/>
                        </a:spcAft>
                      </a:pPr>
                      <a:r>
                        <a:rPr lang="en-US" sz="1800" dirty="0" smtClean="0">
                          <a:effectLst/>
                        </a:rPr>
                        <a:t>B</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a:effectLst/>
                        </a:rPr>
                        <a:t>0.23</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0.23</a:t>
                      </a:r>
                    </a:p>
                    <a:p>
                      <a:pPr marL="0" marR="0" algn="ctr">
                        <a:lnSpc>
                          <a:spcPct val="107000"/>
                        </a:lnSpc>
                        <a:spcBef>
                          <a:spcPts val="0"/>
                        </a:spcBef>
                        <a:spcAft>
                          <a:spcPts val="0"/>
                        </a:spcAft>
                      </a:pPr>
                      <a:r>
                        <a:rPr lang="en-US" sz="1600" dirty="0">
                          <a:effectLst/>
                        </a:rPr>
                        <a:t>(0.00, 0.62)</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0.19</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r h="0">
                <a:tc>
                  <a:txBody>
                    <a:bodyPr/>
                    <a:lstStyle/>
                    <a:p>
                      <a:pPr marL="0" marR="0" algn="ctr">
                        <a:lnSpc>
                          <a:spcPct val="107000"/>
                        </a:lnSpc>
                        <a:spcBef>
                          <a:spcPts val="0"/>
                        </a:spcBef>
                        <a:spcAft>
                          <a:spcPts val="0"/>
                        </a:spcAft>
                      </a:pPr>
                      <a:r>
                        <a:rPr lang="en-US" sz="1800" dirty="0" smtClean="0">
                          <a:effectLst/>
                        </a:rPr>
                        <a:t>C</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600">
                          <a:effectLst/>
                        </a:rPr>
                        <a:t>0.77</a:t>
                      </a:r>
                      <a:endParaRPr lang="en-US" sz="16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0.75</a:t>
                      </a:r>
                    </a:p>
                    <a:p>
                      <a:pPr marL="0" marR="0" algn="ctr">
                        <a:lnSpc>
                          <a:spcPct val="107000"/>
                        </a:lnSpc>
                        <a:spcBef>
                          <a:spcPts val="0"/>
                        </a:spcBef>
                        <a:spcAft>
                          <a:spcPts val="0"/>
                        </a:spcAft>
                      </a:pPr>
                      <a:r>
                        <a:rPr lang="en-US" sz="1600" dirty="0">
                          <a:effectLst/>
                        </a:rPr>
                        <a:t>(0.37, 1.00)</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600" dirty="0">
                          <a:effectLst/>
                        </a:rPr>
                        <a:t>0.81</a:t>
                      </a:r>
                      <a:endParaRPr lang="en-US" sz="16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nchor="ctr"/>
                </a:tc>
              </a:tr>
            </a:tbl>
          </a:graphicData>
        </a:graphic>
      </p:graphicFrame>
      <p:sp>
        <p:nvSpPr>
          <p:cNvPr id="7" name="Oval 6"/>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47</a:t>
            </a:fld>
            <a:r>
              <a:rPr lang="en-US" smtClean="0"/>
              <a:t> -</a:t>
            </a:r>
            <a:endParaRPr lang="en-US" dirty="0"/>
          </a:p>
        </p:txBody>
      </p:sp>
    </p:spTree>
    <p:extLst>
      <p:ext uri="{BB962C8B-B14F-4D97-AF65-F5344CB8AC3E}">
        <p14:creationId xmlns:p14="http://schemas.microsoft.com/office/powerpoint/2010/main" val="20325505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Drug Manufacturing Plan</a:t>
            </a:r>
            <a:endParaRPr lang="en-US" dirty="0"/>
          </a:p>
        </p:txBody>
      </p:sp>
      <p:sp>
        <p:nvSpPr>
          <p:cNvPr id="3" name="Content Placeholder 2"/>
          <p:cNvSpPr>
            <a:spLocks noGrp="1"/>
          </p:cNvSpPr>
          <p:nvPr>
            <p:ph sz="half" idx="1"/>
          </p:nvPr>
        </p:nvSpPr>
        <p:spPr/>
        <p:txBody>
          <a:bodyPr>
            <a:normAutofit lnSpcReduction="10000"/>
          </a:bodyPr>
          <a:lstStyle/>
          <a:p>
            <a:pPr lvl="0"/>
            <a:r>
              <a:rPr lang="en-US" dirty="0"/>
              <a:t>Given what you have observed so far, what are the range of allocation probability that could be recommended at the next update? What is the probability of observing each of these eventualities?</a:t>
            </a:r>
          </a:p>
          <a:p>
            <a:pPr lvl="0"/>
            <a:r>
              <a:rPr lang="en-US" dirty="0"/>
              <a:t>As above, what are the projected possibilities (and associated probabilities) for the rest of the looks. What is the possibility of stopping early?</a:t>
            </a:r>
          </a:p>
          <a:p>
            <a:pPr lvl="0"/>
            <a:r>
              <a:rPr lang="en-US" dirty="0"/>
              <a:t>Based on the recruitment data, what is the projected rate for the future updates?</a:t>
            </a:r>
          </a:p>
          <a:p>
            <a:pPr lvl="0"/>
            <a:r>
              <a:rPr lang="en-US" dirty="0"/>
              <a:t>Given the drug supply needs, the available stock, expiration dates, and recruitment rates, what are the projected manufacturing needs?</a:t>
            </a:r>
          </a:p>
          <a:p>
            <a:pPr lvl="0"/>
            <a:r>
              <a:rPr lang="en-US" dirty="0"/>
              <a:t>Given a cost-benefit analysis, what is the recommended next lot size and composition?</a:t>
            </a:r>
          </a:p>
          <a:p>
            <a:endParaRPr lang="en-US" dirty="0"/>
          </a:p>
        </p:txBody>
      </p:sp>
      <p:sp>
        <p:nvSpPr>
          <p:cNvPr id="4" name="Oval 3"/>
          <p:cNvSpPr/>
          <p:nvPr/>
        </p:nvSpPr>
        <p:spPr>
          <a:xfrm>
            <a:off x="7467599" y="6442366"/>
            <a:ext cx="365760" cy="365760"/>
          </a:xfrm>
          <a:prstGeom prst="ellipse">
            <a:avLst/>
          </a:prstGeom>
          <a:solidFill>
            <a:srgbClr val="FF7C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48</a:t>
            </a:fld>
            <a:r>
              <a:rPr lang="en-US" smtClean="0"/>
              <a:t> -</a:t>
            </a:r>
            <a:endParaRPr lang="en-US" dirty="0"/>
          </a:p>
        </p:txBody>
      </p:sp>
    </p:spTree>
    <p:extLst>
      <p:ext uri="{BB962C8B-B14F-4D97-AF65-F5344CB8AC3E}">
        <p14:creationId xmlns:p14="http://schemas.microsoft.com/office/powerpoint/2010/main" val="19300299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86346" y="3070586"/>
            <a:ext cx="9150926" cy="1631216"/>
          </a:xfrm>
          <a:prstGeom prst="rect">
            <a:avLst/>
          </a:prstGeom>
        </p:spPr>
        <p:txBody>
          <a:bodyPr wrap="square">
            <a:spAutoFit/>
          </a:bodyPr>
          <a:lstStyle/>
          <a:p>
            <a:r>
              <a:rPr lang="en-US" sz="4400" dirty="0" smtClean="0">
                <a:solidFill>
                  <a:schemeClr val="tx1">
                    <a:lumMod val="50000"/>
                  </a:schemeClr>
                </a:solidFill>
              </a:rPr>
              <a:t>The ESETT trial implementation </a:t>
            </a:r>
          </a:p>
          <a:p>
            <a:endParaRPr lang="en-US" sz="2800" dirty="0">
              <a:solidFill>
                <a:schemeClr val="tx1">
                  <a:lumMod val="50000"/>
                </a:schemeClr>
              </a:solidFill>
            </a:endParaRPr>
          </a:p>
          <a:p>
            <a:r>
              <a:rPr lang="en-US" sz="2800" dirty="0" smtClean="0">
                <a:solidFill>
                  <a:schemeClr val="tx1">
                    <a:lumMod val="50000"/>
                  </a:schemeClr>
                </a:solidFill>
              </a:rPr>
              <a:t>- </a:t>
            </a:r>
            <a:r>
              <a:rPr lang="en-US" sz="2800" i="1" dirty="0" smtClean="0">
                <a:solidFill>
                  <a:schemeClr val="tx1">
                    <a:lumMod val="50000"/>
                  </a:schemeClr>
                </a:solidFill>
              </a:rPr>
              <a:t>Keith </a:t>
            </a:r>
            <a:r>
              <a:rPr lang="en-US" sz="2800" i="1" dirty="0" err="1" smtClean="0">
                <a:solidFill>
                  <a:schemeClr val="tx1">
                    <a:lumMod val="50000"/>
                  </a:schemeClr>
                </a:solidFill>
              </a:rPr>
              <a:t>Pauls</a:t>
            </a:r>
            <a:endParaRPr lang="en-US" sz="2800" i="1" dirty="0">
              <a:solidFill>
                <a:schemeClr val="tx1">
                  <a:lumMod val="50000"/>
                </a:schemeClr>
              </a:solidFill>
            </a:endParaRPr>
          </a:p>
        </p:txBody>
      </p:sp>
      <p:sp>
        <p:nvSpPr>
          <p:cNvPr id="10" name="Oval 9"/>
          <p:cNvSpPr/>
          <p:nvPr/>
        </p:nvSpPr>
        <p:spPr>
          <a:xfrm>
            <a:off x="969817" y="3150099"/>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1380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036" y="108452"/>
            <a:ext cx="11166764" cy="886159"/>
          </a:xfrm>
        </p:spPr>
        <p:txBody>
          <a:bodyPr>
            <a:normAutofit/>
          </a:bodyPr>
          <a:lstStyle/>
          <a:p>
            <a:r>
              <a:rPr lang="en-US" dirty="0" smtClean="0">
                <a:latin typeface="+mn-lt"/>
              </a:rPr>
              <a:t>Blinding </a:t>
            </a:r>
            <a:r>
              <a:rPr lang="en-US" dirty="0" smtClean="0">
                <a:latin typeface="+mn-lt"/>
              </a:rPr>
              <a:t>starts at </a:t>
            </a:r>
            <a:r>
              <a:rPr lang="en-US" dirty="0" smtClean="0">
                <a:latin typeface="+mn-lt"/>
              </a:rPr>
              <a:t>drug packing</a:t>
            </a:r>
            <a:endParaRPr lang="en-US" dirty="0">
              <a:latin typeface="+mn-lt"/>
            </a:endParaRPr>
          </a:p>
        </p:txBody>
      </p:sp>
      <p:sp>
        <p:nvSpPr>
          <p:cNvPr id="3" name="Content Placeholder 2"/>
          <p:cNvSpPr>
            <a:spLocks noGrp="1"/>
          </p:cNvSpPr>
          <p:nvPr>
            <p:ph sz="half" idx="1"/>
          </p:nvPr>
        </p:nvSpPr>
        <p:spPr>
          <a:xfrm>
            <a:off x="457200" y="5181537"/>
            <a:ext cx="10934700" cy="630382"/>
          </a:xfrm>
        </p:spPr>
        <p:txBody>
          <a:bodyPr>
            <a:normAutofit fontScale="92500" lnSpcReduction="20000"/>
          </a:bodyPr>
          <a:lstStyle/>
          <a:p>
            <a:pPr marL="457200" indent="-457200">
              <a:lnSpc>
                <a:spcPct val="150000"/>
              </a:lnSpc>
              <a:buClr>
                <a:srgbClr val="FF0000"/>
              </a:buClr>
              <a:buFont typeface="Wingdings" panose="05000000000000000000" pitchFamily="2" charset="2"/>
              <a:buChar char="v"/>
            </a:pPr>
            <a:r>
              <a:rPr lang="en-US" dirty="0" smtClean="0"/>
              <a:t>Mistakes that occur during drug packing are difficult</a:t>
            </a:r>
            <a:r>
              <a:rPr lang="en-US" dirty="0"/>
              <a:t> </a:t>
            </a:r>
            <a:r>
              <a:rPr lang="en-US" dirty="0" smtClean="0"/>
              <a:t>to identify. </a:t>
            </a:r>
            <a:endParaRPr lang="en-US" dirty="0"/>
          </a:p>
        </p:txBody>
      </p:sp>
      <p:sp>
        <p:nvSpPr>
          <p:cNvPr id="6" name="Oval 5"/>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r>
              <a:rPr lang="en-US" smtClean="0"/>
              <a:t>- </a:t>
            </a:r>
            <a:fld id="{F09F0272-E83A-4E60-A4ED-53D541DAB7AE}" type="slidenum">
              <a:rPr lang="en-US" smtClean="0"/>
              <a:pPr/>
              <a:t>5</a:t>
            </a:fld>
            <a:r>
              <a:rPr lang="en-US" smtClean="0"/>
              <a:t> -</a:t>
            </a:r>
            <a:endParaRPr lang="en-US" dirty="0"/>
          </a:p>
        </p:txBody>
      </p:sp>
      <p:grpSp>
        <p:nvGrpSpPr>
          <p:cNvPr id="138" name="Group 137"/>
          <p:cNvGrpSpPr/>
          <p:nvPr/>
        </p:nvGrpSpPr>
        <p:grpSpPr>
          <a:xfrm>
            <a:off x="854095" y="2288301"/>
            <a:ext cx="2287025" cy="1618699"/>
            <a:chOff x="2810309" y="2507899"/>
            <a:chExt cx="2287025" cy="1618699"/>
          </a:xfrm>
        </p:grpSpPr>
        <p:sp>
          <p:nvSpPr>
            <p:cNvPr id="8" name="Can 7"/>
            <p:cNvSpPr/>
            <p:nvPr/>
          </p:nvSpPr>
          <p:spPr>
            <a:xfrm>
              <a:off x="2810309" y="2507899"/>
              <a:ext cx="1005840" cy="1618699"/>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grpSp>
          <p:nvGrpSpPr>
            <p:cNvPr id="9" name="Group 8"/>
            <p:cNvGrpSpPr/>
            <p:nvPr/>
          </p:nvGrpSpPr>
          <p:grpSpPr>
            <a:xfrm>
              <a:off x="2824584" y="3114005"/>
              <a:ext cx="977291" cy="1003139"/>
              <a:chOff x="5178132" y="5221427"/>
              <a:chExt cx="977291" cy="1003139"/>
            </a:xfrm>
          </p:grpSpPr>
          <p:sp>
            <p:nvSpPr>
              <p:cNvPr id="10" name="Oval 9"/>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lowchart: Process 10"/>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lowchart: Process 12"/>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lowchart: Process 14"/>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lowchart: Process 16"/>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Process 18"/>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Process 20"/>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Process 22"/>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Can 24"/>
            <p:cNvSpPr/>
            <p:nvPr/>
          </p:nvSpPr>
          <p:spPr>
            <a:xfrm>
              <a:off x="4091494" y="2507899"/>
              <a:ext cx="1005840" cy="1618699"/>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grpSp>
          <p:nvGrpSpPr>
            <p:cNvPr id="27" name="Group 26"/>
            <p:cNvGrpSpPr/>
            <p:nvPr/>
          </p:nvGrpSpPr>
          <p:grpSpPr>
            <a:xfrm>
              <a:off x="4105769" y="3114005"/>
              <a:ext cx="977291" cy="1003139"/>
              <a:chOff x="7020426" y="4074427"/>
              <a:chExt cx="977291" cy="1003139"/>
            </a:xfrm>
          </p:grpSpPr>
          <p:grpSp>
            <p:nvGrpSpPr>
              <p:cNvPr id="28" name="Group 27"/>
              <p:cNvGrpSpPr/>
              <p:nvPr/>
            </p:nvGrpSpPr>
            <p:grpSpPr>
              <a:xfrm>
                <a:off x="7020426" y="4233789"/>
                <a:ext cx="977291" cy="843777"/>
                <a:chOff x="7020426" y="4233789"/>
                <a:chExt cx="977291" cy="843777"/>
              </a:xfrm>
            </p:grpSpPr>
            <p:grpSp>
              <p:nvGrpSpPr>
                <p:cNvPr id="32" name="Group 31"/>
                <p:cNvGrpSpPr/>
                <p:nvPr/>
              </p:nvGrpSpPr>
              <p:grpSpPr>
                <a:xfrm rot="3393184">
                  <a:off x="7293531" y="4626154"/>
                  <a:ext cx="445625" cy="457200"/>
                  <a:chOff x="4317357" y="3067291"/>
                  <a:chExt cx="445625" cy="457200"/>
                </a:xfrm>
              </p:grpSpPr>
              <p:sp>
                <p:nvSpPr>
                  <p:cNvPr id="48" name="Oval 4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Flowchart: Process 4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p:cNvGrpSpPr/>
                <p:nvPr/>
              </p:nvGrpSpPr>
              <p:grpSpPr>
                <a:xfrm rot="965626">
                  <a:off x="7552092" y="4610724"/>
                  <a:ext cx="445625" cy="457200"/>
                  <a:chOff x="4317357" y="3067291"/>
                  <a:chExt cx="445625" cy="457200"/>
                </a:xfrm>
              </p:grpSpPr>
              <p:sp>
                <p:nvSpPr>
                  <p:cNvPr id="46" name="Oval 4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lowchart: Process 4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p:cNvGrpSpPr/>
                <p:nvPr/>
              </p:nvGrpSpPr>
              <p:grpSpPr>
                <a:xfrm rot="1088775">
                  <a:off x="7021279" y="4569963"/>
                  <a:ext cx="445625" cy="457200"/>
                  <a:chOff x="4317357" y="3067291"/>
                  <a:chExt cx="445625" cy="457200"/>
                </a:xfrm>
              </p:grpSpPr>
              <p:sp>
                <p:nvSpPr>
                  <p:cNvPr id="44" name="Oval 4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Flowchart: Process 4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5" name="Group 34"/>
                <p:cNvGrpSpPr/>
                <p:nvPr/>
              </p:nvGrpSpPr>
              <p:grpSpPr>
                <a:xfrm rot="9283022">
                  <a:off x="7370532" y="4289202"/>
                  <a:ext cx="445625" cy="457200"/>
                  <a:chOff x="4317357" y="3067291"/>
                  <a:chExt cx="445625" cy="457200"/>
                </a:xfrm>
              </p:grpSpPr>
              <p:sp>
                <p:nvSpPr>
                  <p:cNvPr id="42" name="Oval 4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lowchart: Process 4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6" name="Group 35"/>
                <p:cNvGrpSpPr/>
                <p:nvPr/>
              </p:nvGrpSpPr>
              <p:grpSpPr>
                <a:xfrm rot="20599221">
                  <a:off x="7020426" y="4233789"/>
                  <a:ext cx="445625" cy="457200"/>
                  <a:chOff x="4317357" y="3067291"/>
                  <a:chExt cx="445625" cy="457200"/>
                </a:xfrm>
              </p:grpSpPr>
              <p:sp>
                <p:nvSpPr>
                  <p:cNvPr id="40" name="Oval 3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lowchart: Process 4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p:cNvGrpSpPr/>
                <p:nvPr/>
              </p:nvGrpSpPr>
              <p:grpSpPr>
                <a:xfrm rot="1088775">
                  <a:off x="7547950" y="4267180"/>
                  <a:ext cx="445625" cy="457200"/>
                  <a:chOff x="4317357" y="3067291"/>
                  <a:chExt cx="445625" cy="457200"/>
                </a:xfrm>
              </p:grpSpPr>
              <p:sp>
                <p:nvSpPr>
                  <p:cNvPr id="38" name="Oval 3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lowchart: Process 3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9" name="Group 28"/>
              <p:cNvGrpSpPr/>
              <p:nvPr/>
            </p:nvGrpSpPr>
            <p:grpSpPr>
              <a:xfrm rot="1088775">
                <a:off x="7344379" y="4074427"/>
                <a:ext cx="445625" cy="457200"/>
                <a:chOff x="4317357" y="3067291"/>
                <a:chExt cx="445625" cy="457200"/>
              </a:xfrm>
            </p:grpSpPr>
            <p:sp>
              <p:nvSpPr>
                <p:cNvPr id="30" name="Oval 2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Process 3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0" name="TextBox 49"/>
            <p:cNvSpPr txBox="1"/>
            <p:nvPr/>
          </p:nvSpPr>
          <p:spPr>
            <a:xfrm>
              <a:off x="2856029" y="3044013"/>
              <a:ext cx="914400" cy="400110"/>
            </a:xfrm>
            <a:prstGeom prst="rect">
              <a:avLst/>
            </a:prstGeom>
            <a:solidFill>
              <a:schemeClr val="tx1">
                <a:lumMod val="75000"/>
              </a:schemeClr>
            </a:solidFill>
            <a:ln w="6350">
              <a:solidFill>
                <a:schemeClr val="tx1"/>
              </a:solidFill>
            </a:ln>
          </p:spPr>
          <p:txBody>
            <a:bodyPr wrap="square" lIns="0" rIns="0" rtlCol="0" anchor="ctr">
              <a:spAutoFit/>
            </a:bodyPr>
            <a:lstStyle/>
            <a:p>
              <a:pPr algn="ctr"/>
              <a:r>
                <a:rPr lang="en-US" sz="2000" b="1" dirty="0" smtClean="0">
                  <a:solidFill>
                    <a:schemeClr val="bg1"/>
                  </a:solidFill>
                </a:rPr>
                <a:t>Aspirin</a:t>
              </a:r>
              <a:endParaRPr lang="en-US" sz="2000" b="1" dirty="0">
                <a:solidFill>
                  <a:schemeClr val="bg1"/>
                </a:solidFill>
              </a:endParaRPr>
            </a:p>
          </p:txBody>
        </p:sp>
        <p:sp>
          <p:nvSpPr>
            <p:cNvPr id="51" name="TextBox 50"/>
            <p:cNvSpPr txBox="1"/>
            <p:nvPr/>
          </p:nvSpPr>
          <p:spPr>
            <a:xfrm>
              <a:off x="4137214" y="3044013"/>
              <a:ext cx="914400" cy="400110"/>
            </a:xfrm>
            <a:prstGeom prst="rect">
              <a:avLst/>
            </a:prstGeom>
            <a:solidFill>
              <a:srgbClr val="FFFF99"/>
            </a:solidFill>
            <a:ln w="6350">
              <a:solidFill>
                <a:schemeClr val="tx1"/>
              </a:solidFill>
            </a:ln>
          </p:spPr>
          <p:txBody>
            <a:bodyPr wrap="square" lIns="0" rIns="0" rtlCol="0" anchor="ctr">
              <a:spAutoFit/>
            </a:bodyPr>
            <a:lstStyle/>
            <a:p>
              <a:pPr algn="ctr"/>
              <a:r>
                <a:rPr lang="en-US" sz="2000" b="1" dirty="0" smtClean="0">
                  <a:solidFill>
                    <a:schemeClr val="tx1">
                      <a:lumMod val="60000"/>
                      <a:lumOff val="40000"/>
                    </a:schemeClr>
                  </a:solidFill>
                </a:rPr>
                <a:t>Placebo</a:t>
              </a:r>
              <a:endParaRPr lang="en-US" sz="2000" b="1" dirty="0">
                <a:solidFill>
                  <a:schemeClr val="tx1">
                    <a:lumMod val="60000"/>
                    <a:lumOff val="40000"/>
                  </a:schemeClr>
                </a:solidFill>
              </a:endParaRPr>
            </a:p>
          </p:txBody>
        </p:sp>
      </p:grpSp>
      <p:grpSp>
        <p:nvGrpSpPr>
          <p:cNvPr id="139" name="Group 138"/>
          <p:cNvGrpSpPr/>
          <p:nvPr/>
        </p:nvGrpSpPr>
        <p:grpSpPr>
          <a:xfrm>
            <a:off x="8940585" y="2296008"/>
            <a:ext cx="2346704" cy="1620429"/>
            <a:chOff x="7354239" y="2541610"/>
            <a:chExt cx="2346704" cy="1620429"/>
          </a:xfrm>
        </p:grpSpPr>
        <p:sp>
          <p:nvSpPr>
            <p:cNvPr id="94" name="Can 93"/>
            <p:cNvSpPr/>
            <p:nvPr/>
          </p:nvSpPr>
          <p:spPr>
            <a:xfrm>
              <a:off x="7354239" y="2541610"/>
              <a:ext cx="1005840" cy="1618699"/>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grpSp>
          <p:nvGrpSpPr>
            <p:cNvPr id="95" name="Group 94"/>
            <p:cNvGrpSpPr/>
            <p:nvPr/>
          </p:nvGrpSpPr>
          <p:grpSpPr>
            <a:xfrm>
              <a:off x="7368514" y="3147716"/>
              <a:ext cx="977291" cy="1003139"/>
              <a:chOff x="5178132" y="5221427"/>
              <a:chExt cx="977291" cy="1003139"/>
            </a:xfrm>
          </p:grpSpPr>
          <p:sp>
            <p:nvSpPr>
              <p:cNvPr id="96" name="Oval 95"/>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Flowchart: Process 96"/>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Oval 97"/>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lowchart: Process 98"/>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Flowchart: Process 100"/>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lowchart: Process 102"/>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Flowchart: Process 104"/>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Process 106"/>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Process 108"/>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Can 109"/>
            <p:cNvSpPr/>
            <p:nvPr/>
          </p:nvSpPr>
          <p:spPr>
            <a:xfrm>
              <a:off x="8695103" y="2543340"/>
              <a:ext cx="1005840" cy="1618699"/>
            </a:xfrm>
            <a:prstGeom prst="can">
              <a:avLst/>
            </a:prstGeom>
            <a:solidFill>
              <a:schemeClr val="accent4">
                <a:lumMod val="40000"/>
                <a:lumOff val="6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grpSp>
          <p:nvGrpSpPr>
            <p:cNvPr id="111" name="Group 110"/>
            <p:cNvGrpSpPr/>
            <p:nvPr/>
          </p:nvGrpSpPr>
          <p:grpSpPr>
            <a:xfrm>
              <a:off x="8709378" y="3149446"/>
              <a:ext cx="977291" cy="1003139"/>
              <a:chOff x="7020426" y="4074427"/>
              <a:chExt cx="977291" cy="1003139"/>
            </a:xfrm>
          </p:grpSpPr>
          <p:grpSp>
            <p:nvGrpSpPr>
              <p:cNvPr id="112" name="Group 111"/>
              <p:cNvGrpSpPr/>
              <p:nvPr/>
            </p:nvGrpSpPr>
            <p:grpSpPr>
              <a:xfrm>
                <a:off x="7020426" y="4233789"/>
                <a:ext cx="977291" cy="843777"/>
                <a:chOff x="7020426" y="4233789"/>
                <a:chExt cx="977291" cy="843777"/>
              </a:xfrm>
            </p:grpSpPr>
            <p:grpSp>
              <p:nvGrpSpPr>
                <p:cNvPr id="116" name="Group 115"/>
                <p:cNvGrpSpPr/>
                <p:nvPr/>
              </p:nvGrpSpPr>
              <p:grpSpPr>
                <a:xfrm rot="3393184">
                  <a:off x="7293531" y="4626154"/>
                  <a:ext cx="445625" cy="457200"/>
                  <a:chOff x="4317357" y="3067291"/>
                  <a:chExt cx="445625" cy="457200"/>
                </a:xfrm>
              </p:grpSpPr>
              <p:sp>
                <p:nvSpPr>
                  <p:cNvPr id="132" name="Oval 13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Flowchart: Process 13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7" name="Group 116"/>
                <p:cNvGrpSpPr/>
                <p:nvPr/>
              </p:nvGrpSpPr>
              <p:grpSpPr>
                <a:xfrm rot="965626">
                  <a:off x="7552092" y="4610724"/>
                  <a:ext cx="445625" cy="457200"/>
                  <a:chOff x="4317357" y="3067291"/>
                  <a:chExt cx="445625" cy="457200"/>
                </a:xfrm>
              </p:grpSpPr>
              <p:sp>
                <p:nvSpPr>
                  <p:cNvPr id="130" name="Oval 129"/>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Flowchart: Process 130"/>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8" name="Group 117"/>
                <p:cNvGrpSpPr/>
                <p:nvPr/>
              </p:nvGrpSpPr>
              <p:grpSpPr>
                <a:xfrm rot="1088775">
                  <a:off x="7021279" y="4569963"/>
                  <a:ext cx="445625" cy="457200"/>
                  <a:chOff x="4317357" y="3067291"/>
                  <a:chExt cx="445625" cy="457200"/>
                </a:xfrm>
              </p:grpSpPr>
              <p:sp>
                <p:nvSpPr>
                  <p:cNvPr id="128" name="Oval 127"/>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Flowchart: Process 128"/>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9" name="Group 118"/>
                <p:cNvGrpSpPr/>
                <p:nvPr/>
              </p:nvGrpSpPr>
              <p:grpSpPr>
                <a:xfrm rot="9283022">
                  <a:off x="7370532" y="4289202"/>
                  <a:ext cx="445625" cy="457200"/>
                  <a:chOff x="4317357" y="3067291"/>
                  <a:chExt cx="445625" cy="457200"/>
                </a:xfrm>
              </p:grpSpPr>
              <p:sp>
                <p:nvSpPr>
                  <p:cNvPr id="126" name="Oval 125"/>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Flowchart: Process 126"/>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0" name="Group 119"/>
                <p:cNvGrpSpPr/>
                <p:nvPr/>
              </p:nvGrpSpPr>
              <p:grpSpPr>
                <a:xfrm rot="20599221">
                  <a:off x="7020426" y="4233789"/>
                  <a:ext cx="445625" cy="457200"/>
                  <a:chOff x="4317357" y="3067291"/>
                  <a:chExt cx="445625" cy="457200"/>
                </a:xfrm>
              </p:grpSpPr>
              <p:sp>
                <p:nvSpPr>
                  <p:cNvPr id="124" name="Oval 12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Flowchart: Process 12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1" name="Group 120"/>
                <p:cNvGrpSpPr/>
                <p:nvPr/>
              </p:nvGrpSpPr>
              <p:grpSpPr>
                <a:xfrm rot="1088775">
                  <a:off x="7547950" y="4267180"/>
                  <a:ext cx="445625" cy="457200"/>
                  <a:chOff x="4317357" y="3067291"/>
                  <a:chExt cx="445625" cy="457200"/>
                </a:xfrm>
              </p:grpSpPr>
              <p:sp>
                <p:nvSpPr>
                  <p:cNvPr id="122" name="Oval 121"/>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Flowchart: Process 122"/>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3" name="Group 112"/>
              <p:cNvGrpSpPr/>
              <p:nvPr/>
            </p:nvGrpSpPr>
            <p:grpSpPr>
              <a:xfrm rot="1088775">
                <a:off x="7344379" y="4074427"/>
                <a:ext cx="445625" cy="457200"/>
                <a:chOff x="4317357" y="3067291"/>
                <a:chExt cx="445625" cy="457200"/>
              </a:xfrm>
            </p:grpSpPr>
            <p:sp>
              <p:nvSpPr>
                <p:cNvPr id="114" name="Oval 113"/>
                <p:cNvSpPr/>
                <p:nvPr/>
              </p:nvSpPr>
              <p:spPr>
                <a:xfrm>
                  <a:off x="4317357" y="3067291"/>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Flowchart: Process 114"/>
                <p:cNvSpPr/>
                <p:nvPr/>
              </p:nvSpPr>
              <p:spPr>
                <a:xfrm>
                  <a:off x="4528594" y="306729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4" name="TextBox 133"/>
            <p:cNvSpPr txBox="1"/>
            <p:nvPr/>
          </p:nvSpPr>
          <p:spPr>
            <a:xfrm>
              <a:off x="7399959" y="3077724"/>
              <a:ext cx="914400" cy="400110"/>
            </a:xfrm>
            <a:prstGeom prst="rect">
              <a:avLst/>
            </a:prstGeom>
            <a:solidFill>
              <a:schemeClr val="bg1"/>
            </a:solidFill>
            <a:ln w="6350">
              <a:solidFill>
                <a:schemeClr val="tx1"/>
              </a:solidFill>
            </a:ln>
          </p:spPr>
          <p:txBody>
            <a:bodyPr wrap="square" lIns="0" rIns="0" rtlCol="0" anchor="ctr">
              <a:spAutoFit/>
            </a:bodyPr>
            <a:lstStyle/>
            <a:p>
              <a:pPr algn="ctr"/>
              <a:r>
                <a:rPr lang="en-US" sz="2000" b="1" dirty="0" smtClean="0">
                  <a:solidFill>
                    <a:schemeClr val="tx1">
                      <a:lumMod val="50000"/>
                    </a:schemeClr>
                  </a:solidFill>
                </a:rPr>
                <a:t>2056</a:t>
              </a:r>
              <a:endParaRPr lang="en-US" sz="2000" b="1" dirty="0">
                <a:solidFill>
                  <a:schemeClr val="tx1">
                    <a:lumMod val="50000"/>
                  </a:schemeClr>
                </a:solidFill>
              </a:endParaRPr>
            </a:p>
          </p:txBody>
        </p:sp>
        <p:sp>
          <p:nvSpPr>
            <p:cNvPr id="135" name="TextBox 134"/>
            <p:cNvSpPr txBox="1"/>
            <p:nvPr/>
          </p:nvSpPr>
          <p:spPr>
            <a:xfrm>
              <a:off x="8740823" y="3079454"/>
              <a:ext cx="914400" cy="400110"/>
            </a:xfrm>
            <a:prstGeom prst="rect">
              <a:avLst/>
            </a:prstGeom>
            <a:solidFill>
              <a:schemeClr val="bg1"/>
            </a:solidFill>
            <a:ln w="6350">
              <a:solidFill>
                <a:schemeClr val="tx1"/>
              </a:solidFill>
            </a:ln>
          </p:spPr>
          <p:txBody>
            <a:bodyPr wrap="square" lIns="0" rIns="0" rtlCol="0" anchor="ctr">
              <a:spAutoFit/>
            </a:bodyPr>
            <a:lstStyle/>
            <a:p>
              <a:pPr algn="ctr"/>
              <a:r>
                <a:rPr lang="en-US" sz="2000" b="1" dirty="0" smtClean="0">
                  <a:solidFill>
                    <a:schemeClr val="tx1">
                      <a:lumMod val="50000"/>
                    </a:schemeClr>
                  </a:solidFill>
                </a:rPr>
                <a:t>1394</a:t>
              </a:r>
              <a:endParaRPr lang="en-US" sz="2000" b="1" dirty="0">
                <a:solidFill>
                  <a:schemeClr val="tx1">
                    <a:lumMod val="50000"/>
                  </a:schemeClr>
                </a:solidFill>
              </a:endParaRPr>
            </a:p>
          </p:txBody>
        </p:sp>
      </p:grpSp>
      <p:sp>
        <p:nvSpPr>
          <p:cNvPr id="136" name="Content Placeholder 2"/>
          <p:cNvSpPr txBox="1">
            <a:spLocks/>
          </p:cNvSpPr>
          <p:nvPr/>
        </p:nvSpPr>
        <p:spPr>
          <a:xfrm>
            <a:off x="457200" y="1371600"/>
            <a:ext cx="10934700" cy="63038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Clr>
                <a:srgbClr val="4B4A3B"/>
              </a:buClr>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Clr>
                <a:srgbClr val="4B4A3B"/>
              </a:buClr>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Clr>
                <a:srgbClr val="4B4A3B"/>
              </a:buClr>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50000"/>
              </a:lnSpc>
              <a:buClr>
                <a:srgbClr val="FF0000"/>
              </a:buClr>
              <a:buFont typeface="Wingdings" panose="05000000000000000000" pitchFamily="2" charset="2"/>
              <a:buChar char="v"/>
            </a:pPr>
            <a:r>
              <a:rPr lang="en-US" dirty="0" smtClean="0"/>
              <a:t>Blinding is essential to prevent bias in clinical trials.</a:t>
            </a:r>
            <a:endParaRPr lang="en-US" dirty="0"/>
          </a:p>
        </p:txBody>
      </p:sp>
      <p:graphicFrame>
        <p:nvGraphicFramePr>
          <p:cNvPr id="141" name="Table 140"/>
          <p:cNvGraphicFramePr>
            <a:graphicFrameLocks noGrp="1"/>
          </p:cNvGraphicFramePr>
          <p:nvPr>
            <p:extLst>
              <p:ext uri="{D42A27DB-BD31-4B8C-83A1-F6EECF244321}">
                <p14:modId xmlns:p14="http://schemas.microsoft.com/office/powerpoint/2010/main" val="2544819098"/>
              </p:ext>
            </p:extLst>
          </p:nvPr>
        </p:nvGraphicFramePr>
        <p:xfrm>
          <a:off x="5666509" y="2196874"/>
          <a:ext cx="2901304" cy="2773680"/>
        </p:xfrm>
        <a:graphic>
          <a:graphicData uri="http://schemas.openxmlformats.org/drawingml/2006/table">
            <a:tbl>
              <a:tblPr firstRow="1" bandRow="1">
                <a:tableStyleId>{2D5ABB26-0587-4C30-8999-92F81FD0307C}</a:tableStyleId>
              </a:tblPr>
              <a:tblGrid>
                <a:gridCol w="1450652"/>
                <a:gridCol w="1450652"/>
              </a:tblGrid>
              <a:tr h="370840">
                <a:tc>
                  <a:txBody>
                    <a:bodyPr/>
                    <a:lstStyle/>
                    <a:p>
                      <a:pPr algn="ctr"/>
                      <a:r>
                        <a:rPr lang="en-US" sz="2000" dirty="0" smtClean="0"/>
                        <a:t>Aspirin</a:t>
                      </a:r>
                      <a:endParaRPr lang="en-US" sz="2000" dirty="0"/>
                    </a:p>
                  </a:txBody>
                  <a:tcPr/>
                </a:tc>
                <a:tc>
                  <a:txBody>
                    <a:bodyPr/>
                    <a:lstStyle/>
                    <a:p>
                      <a:pPr algn="ctr"/>
                      <a:r>
                        <a:rPr lang="en-US" sz="2000" dirty="0" smtClean="0"/>
                        <a:t>Placebo</a:t>
                      </a:r>
                      <a:endParaRPr lang="en-US" sz="2000" dirty="0"/>
                    </a:p>
                  </a:txBody>
                  <a:tcPr/>
                </a:tc>
              </a:tr>
              <a:tr h="370840">
                <a:tc>
                  <a:txBody>
                    <a:bodyPr/>
                    <a:lstStyle/>
                    <a:p>
                      <a:pPr algn="ctr"/>
                      <a:r>
                        <a:rPr lang="en-US" sz="2000" dirty="0" smtClean="0"/>
                        <a:t>2056</a:t>
                      </a:r>
                      <a:endParaRPr lang="en-US" sz="2000" dirty="0"/>
                    </a:p>
                  </a:txBody>
                  <a:tcPr/>
                </a:tc>
                <a:tc>
                  <a:txBody>
                    <a:bodyPr/>
                    <a:lstStyle/>
                    <a:p>
                      <a:pPr algn="ctr"/>
                      <a:r>
                        <a:rPr lang="en-US" sz="2000" dirty="0" smtClean="0"/>
                        <a:t>7003</a:t>
                      </a:r>
                      <a:endParaRPr lang="en-US" sz="2000" dirty="0"/>
                    </a:p>
                  </a:txBody>
                  <a:tcPr/>
                </a:tc>
              </a:tr>
              <a:tr h="370840">
                <a:tc>
                  <a:txBody>
                    <a:bodyPr/>
                    <a:lstStyle/>
                    <a:p>
                      <a:pPr algn="ctr"/>
                      <a:r>
                        <a:rPr lang="en-US" sz="2000" dirty="0" smtClean="0"/>
                        <a:t>3718</a:t>
                      </a:r>
                      <a:endParaRPr lang="en-US" sz="2000" dirty="0"/>
                    </a:p>
                  </a:txBody>
                  <a:tcPr/>
                </a:tc>
                <a:tc>
                  <a:txBody>
                    <a:bodyPr/>
                    <a:lstStyle/>
                    <a:p>
                      <a:pPr algn="ctr"/>
                      <a:r>
                        <a:rPr lang="en-US" sz="2000" dirty="0" smtClean="0"/>
                        <a:t>3909</a:t>
                      </a:r>
                      <a:endParaRPr lang="en-US" sz="2000" dirty="0"/>
                    </a:p>
                  </a:txBody>
                  <a:tcPr/>
                </a:tc>
              </a:tr>
              <a:tr h="370840">
                <a:tc>
                  <a:txBody>
                    <a:bodyPr/>
                    <a:lstStyle/>
                    <a:p>
                      <a:pPr algn="ctr"/>
                      <a:r>
                        <a:rPr lang="en-US" sz="2000" dirty="0" smtClean="0"/>
                        <a:t>1297</a:t>
                      </a:r>
                      <a:endParaRPr lang="en-US" sz="2000" dirty="0"/>
                    </a:p>
                  </a:txBody>
                  <a:tcPr/>
                </a:tc>
                <a:tc>
                  <a:txBody>
                    <a:bodyPr/>
                    <a:lstStyle/>
                    <a:p>
                      <a:pPr algn="ctr"/>
                      <a:r>
                        <a:rPr lang="en-US" sz="2000" dirty="0" smtClean="0"/>
                        <a:t>2167</a:t>
                      </a:r>
                      <a:endParaRPr lang="en-US" sz="2000" dirty="0"/>
                    </a:p>
                  </a:txBody>
                  <a:tcPr/>
                </a:tc>
              </a:tr>
              <a:tr h="370840">
                <a:tc>
                  <a:txBody>
                    <a:bodyPr/>
                    <a:lstStyle/>
                    <a:p>
                      <a:pPr algn="ctr"/>
                      <a:r>
                        <a:rPr lang="en-US" sz="2000" dirty="0" smtClean="0"/>
                        <a:t>6304</a:t>
                      </a:r>
                      <a:endParaRPr lang="en-US" sz="2000" dirty="0"/>
                    </a:p>
                  </a:txBody>
                  <a:tcPr/>
                </a:tc>
                <a:tc>
                  <a:txBody>
                    <a:bodyPr/>
                    <a:lstStyle/>
                    <a:p>
                      <a:pPr algn="ctr"/>
                      <a:r>
                        <a:rPr lang="en-US" sz="2000" dirty="0" smtClean="0"/>
                        <a:t>6886</a:t>
                      </a:r>
                      <a:endParaRPr lang="en-US" sz="2000" dirty="0"/>
                    </a:p>
                  </a:txBody>
                  <a:tcPr/>
                </a:tc>
              </a:tr>
              <a:tr h="370840">
                <a:tc>
                  <a:txBody>
                    <a:bodyPr/>
                    <a:lstStyle/>
                    <a:p>
                      <a:pPr algn="ctr"/>
                      <a:r>
                        <a:rPr lang="en-US" sz="2000" dirty="0" smtClean="0"/>
                        <a:t>4435</a:t>
                      </a:r>
                      <a:endParaRPr lang="en-US" sz="2000" dirty="0"/>
                    </a:p>
                  </a:txBody>
                  <a:tcPr/>
                </a:tc>
                <a:tc>
                  <a:txBody>
                    <a:bodyPr/>
                    <a:lstStyle/>
                    <a:p>
                      <a:pPr algn="ctr"/>
                      <a:r>
                        <a:rPr lang="en-US" sz="2000" dirty="0" smtClean="0"/>
                        <a:t>1394</a:t>
                      </a:r>
                      <a:endParaRPr lang="en-US" sz="2000" dirty="0"/>
                    </a:p>
                  </a:txBody>
                  <a:tcPr/>
                </a:tc>
              </a:tr>
              <a:tr h="370840">
                <a:tc>
                  <a:txBody>
                    <a:bodyPr/>
                    <a:lstStyle/>
                    <a:p>
                      <a:pPr algn="ctr"/>
                      <a:r>
                        <a:rPr lang="en-US" sz="2000" dirty="0" smtClean="0"/>
                        <a:t>6582</a:t>
                      </a:r>
                      <a:endParaRPr lang="en-US" sz="2000" dirty="0"/>
                    </a:p>
                  </a:txBody>
                  <a:tcPr/>
                </a:tc>
                <a:tc>
                  <a:txBody>
                    <a:bodyPr/>
                    <a:lstStyle/>
                    <a:p>
                      <a:pPr algn="ctr"/>
                      <a:r>
                        <a:rPr lang="en-US" sz="2000" dirty="0" smtClean="0"/>
                        <a:t>2455</a:t>
                      </a:r>
                      <a:endParaRPr lang="en-US" sz="2000" dirty="0"/>
                    </a:p>
                  </a:txBody>
                  <a:tcPr/>
                </a:tc>
              </a:tr>
            </a:tbl>
          </a:graphicData>
        </a:graphic>
      </p:graphicFrame>
      <p:cxnSp>
        <p:nvCxnSpPr>
          <p:cNvPr id="143" name="Straight Arrow Connector 142"/>
          <p:cNvCxnSpPr>
            <a:stCxn id="94" idx="2"/>
          </p:cNvCxnSpPr>
          <p:nvPr/>
        </p:nvCxnSpPr>
        <p:spPr>
          <a:xfrm flipH="1" flipV="1">
            <a:off x="6781800" y="2795870"/>
            <a:ext cx="2158785" cy="30948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a:stCxn id="110" idx="2"/>
          </p:cNvCxnSpPr>
          <p:nvPr/>
        </p:nvCxnSpPr>
        <p:spPr>
          <a:xfrm flipH="1">
            <a:off x="8167255" y="3107088"/>
            <a:ext cx="2114194" cy="126402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36833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2599068" y="1184031"/>
            <a:ext cx="6549458" cy="1766095"/>
            <a:chOff x="3688955" y="1765435"/>
            <a:chExt cx="4913373" cy="1766094"/>
          </a:xfrm>
        </p:grpSpPr>
        <p:grpSp>
          <p:nvGrpSpPr>
            <p:cNvPr id="6" name="Group 5"/>
            <p:cNvGrpSpPr/>
            <p:nvPr/>
          </p:nvGrpSpPr>
          <p:grpSpPr>
            <a:xfrm>
              <a:off x="3688955" y="1765436"/>
              <a:ext cx="1766093" cy="1766093"/>
              <a:chOff x="4507058" y="2297394"/>
              <a:chExt cx="1766093" cy="1766093"/>
            </a:xfrm>
          </p:grpSpPr>
          <p:sp>
            <p:nvSpPr>
              <p:cNvPr id="16" name="Oval 15"/>
              <p:cNvSpPr/>
              <p:nvPr/>
            </p:nvSpPr>
            <p:spPr>
              <a:xfrm>
                <a:off x="4507058" y="2297394"/>
                <a:ext cx="1766093" cy="1766093"/>
              </a:xfrm>
              <a:prstGeom prst="ellipse">
                <a:avLst/>
              </a:prstGeom>
            </p:spPr>
            <p:style>
              <a:lnRef idx="2">
                <a:schemeClr val="dk1">
                  <a:shade val="50000"/>
                </a:schemeClr>
              </a:lnRef>
              <a:fillRef idx="1">
                <a:schemeClr val="dk1"/>
              </a:fillRef>
              <a:effectRef idx="0">
                <a:schemeClr val="dk1"/>
              </a:effectRef>
              <a:fontRef idx="minor">
                <a:schemeClr val="lt1"/>
              </a:fontRef>
            </p:style>
          </p:sp>
          <p:sp>
            <p:nvSpPr>
              <p:cNvPr id="17" name="Oval 8"/>
              <p:cNvSpPr/>
              <p:nvPr/>
            </p:nvSpPr>
            <p:spPr>
              <a:xfrm>
                <a:off x="4765696" y="2556032"/>
                <a:ext cx="1248817" cy="124881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algn="ctr" defTabSz="1362895">
                  <a:lnSpc>
                    <a:spcPct val="90000"/>
                  </a:lnSpc>
                  <a:spcBef>
                    <a:spcPct val="0"/>
                  </a:spcBef>
                  <a:spcAft>
                    <a:spcPct val="35000"/>
                  </a:spcAft>
                </a:pPr>
                <a:r>
                  <a:rPr lang="en-US" sz="3100" dirty="0"/>
                  <a:t>Central Pharmacy</a:t>
                </a:r>
              </a:p>
            </p:txBody>
          </p:sp>
        </p:grpSp>
        <p:grpSp>
          <p:nvGrpSpPr>
            <p:cNvPr id="22" name="Group 21"/>
            <p:cNvGrpSpPr/>
            <p:nvPr/>
          </p:nvGrpSpPr>
          <p:grpSpPr>
            <a:xfrm rot="17967167">
              <a:off x="5847615" y="2414209"/>
              <a:ext cx="596056" cy="469877"/>
              <a:chOff x="4422377" y="1785287"/>
              <a:chExt cx="596056" cy="469877"/>
            </a:xfrm>
          </p:grpSpPr>
          <p:sp>
            <p:nvSpPr>
              <p:cNvPr id="23" name="Right Arrow 22"/>
              <p:cNvSpPr/>
              <p:nvPr/>
            </p:nvSpPr>
            <p:spPr>
              <a:xfrm rot="3600332">
                <a:off x="4485466" y="1722198"/>
                <a:ext cx="469877" cy="596056"/>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4" name="Right Arrow 6"/>
              <p:cNvSpPr/>
              <p:nvPr/>
            </p:nvSpPr>
            <p:spPr>
              <a:xfrm rot="3600332">
                <a:off x="4520713" y="1780367"/>
                <a:ext cx="328914" cy="35763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066613">
                  <a:lnSpc>
                    <a:spcPct val="90000"/>
                  </a:lnSpc>
                  <a:spcBef>
                    <a:spcPct val="0"/>
                  </a:spcBef>
                  <a:spcAft>
                    <a:spcPct val="35000"/>
                  </a:spcAft>
                </a:pPr>
                <a:endParaRPr lang="en-US"/>
              </a:p>
            </p:txBody>
          </p:sp>
        </p:grpSp>
        <p:grpSp>
          <p:nvGrpSpPr>
            <p:cNvPr id="25" name="Group 24"/>
            <p:cNvGrpSpPr/>
            <p:nvPr/>
          </p:nvGrpSpPr>
          <p:grpSpPr>
            <a:xfrm>
              <a:off x="6836235" y="1765435"/>
              <a:ext cx="1766093" cy="1766093"/>
              <a:chOff x="4507058" y="2297394"/>
              <a:chExt cx="1766093" cy="1766093"/>
            </a:xfrm>
          </p:grpSpPr>
          <p:sp>
            <p:nvSpPr>
              <p:cNvPr id="26" name="Oval 25"/>
              <p:cNvSpPr/>
              <p:nvPr/>
            </p:nvSpPr>
            <p:spPr>
              <a:xfrm>
                <a:off x="4507058" y="2297394"/>
                <a:ext cx="1766093" cy="1766093"/>
              </a:xfrm>
              <a:prstGeom prst="ellipse">
                <a:avLst/>
              </a:prstGeom>
            </p:spPr>
            <p:style>
              <a:lnRef idx="2">
                <a:schemeClr val="dk1">
                  <a:shade val="50000"/>
                </a:schemeClr>
              </a:lnRef>
              <a:fillRef idx="1">
                <a:schemeClr val="dk1"/>
              </a:fillRef>
              <a:effectRef idx="0">
                <a:schemeClr val="dk1"/>
              </a:effectRef>
              <a:fontRef idx="minor">
                <a:schemeClr val="lt1"/>
              </a:fontRef>
            </p:style>
          </p:sp>
          <p:sp>
            <p:nvSpPr>
              <p:cNvPr id="27" name="Oval 8"/>
              <p:cNvSpPr/>
              <p:nvPr/>
            </p:nvSpPr>
            <p:spPr>
              <a:xfrm>
                <a:off x="4765696" y="2556032"/>
                <a:ext cx="1248817" cy="124881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algn="ctr" defTabSz="1362895">
                  <a:lnSpc>
                    <a:spcPct val="90000"/>
                  </a:lnSpc>
                  <a:spcBef>
                    <a:spcPct val="0"/>
                  </a:spcBef>
                  <a:spcAft>
                    <a:spcPct val="35000"/>
                  </a:spcAft>
                </a:pPr>
                <a:r>
                  <a:rPr lang="en-US" sz="3100" dirty="0"/>
                  <a:t>Site</a:t>
                </a:r>
              </a:p>
            </p:txBody>
          </p:sp>
        </p:grpSp>
      </p:grpSp>
      <p:sp>
        <p:nvSpPr>
          <p:cNvPr id="29" name="TextBox 28"/>
          <p:cNvSpPr txBox="1"/>
          <p:nvPr/>
        </p:nvSpPr>
        <p:spPr>
          <a:xfrm>
            <a:off x="2543770" y="3276601"/>
            <a:ext cx="2838235" cy="3077743"/>
          </a:xfrm>
          <a:prstGeom prst="rect">
            <a:avLst/>
          </a:prstGeom>
          <a:noFill/>
        </p:spPr>
        <p:txBody>
          <a:bodyPr wrap="none" lIns="121899" tIns="60949" rIns="121899" bIns="60949" rtlCol="0">
            <a:spAutoFit/>
          </a:bodyPr>
          <a:lstStyle/>
          <a:p>
            <a:pPr marL="380933" indent="-380933">
              <a:buFont typeface="Arial" panose="020B0604020202020204" pitchFamily="34" charset="0"/>
              <a:buChar char="•"/>
            </a:pPr>
            <a:r>
              <a:rPr lang="en-US" sz="3200" b="1" dirty="0">
                <a:solidFill>
                  <a:srgbClr val="4B4A3B"/>
                </a:solidFill>
              </a:rPr>
              <a:t>Manufacture</a:t>
            </a:r>
          </a:p>
          <a:p>
            <a:pPr marL="380933" indent="-380933">
              <a:buFont typeface="Arial" panose="020B0604020202020204" pitchFamily="34" charset="0"/>
              <a:buChar char="•"/>
            </a:pPr>
            <a:r>
              <a:rPr lang="en-US" sz="3200" b="1" dirty="0">
                <a:solidFill>
                  <a:srgbClr val="4B4A3B"/>
                </a:solidFill>
              </a:rPr>
              <a:t>Bottle</a:t>
            </a:r>
          </a:p>
          <a:p>
            <a:pPr marL="380933" indent="-380933">
              <a:buFont typeface="Arial" panose="020B0604020202020204" pitchFamily="34" charset="0"/>
              <a:buChar char="•"/>
            </a:pPr>
            <a:r>
              <a:rPr lang="en-US" sz="3200" b="1" dirty="0">
                <a:solidFill>
                  <a:srgbClr val="4B4A3B"/>
                </a:solidFill>
              </a:rPr>
              <a:t>Test</a:t>
            </a:r>
          </a:p>
          <a:p>
            <a:pPr marL="380933" indent="-380933">
              <a:buFont typeface="Arial" panose="020B0604020202020204" pitchFamily="34" charset="0"/>
              <a:buChar char="•"/>
            </a:pPr>
            <a:r>
              <a:rPr lang="en-US" sz="3200" b="1" dirty="0">
                <a:solidFill>
                  <a:srgbClr val="4B4A3B"/>
                </a:solidFill>
              </a:rPr>
              <a:t>Blind</a:t>
            </a:r>
          </a:p>
          <a:p>
            <a:pPr marL="380933" indent="-380933">
              <a:buFont typeface="Arial" panose="020B0604020202020204" pitchFamily="34" charset="0"/>
              <a:buChar char="•"/>
            </a:pPr>
            <a:r>
              <a:rPr lang="en-US" sz="3200" b="1" dirty="0">
                <a:solidFill>
                  <a:srgbClr val="4B4A3B"/>
                </a:solidFill>
              </a:rPr>
              <a:t>Label</a:t>
            </a:r>
          </a:p>
          <a:p>
            <a:pPr marL="380933" indent="-380933">
              <a:buFont typeface="Arial" panose="020B0604020202020204" pitchFamily="34" charset="0"/>
              <a:buChar char="•"/>
            </a:pPr>
            <a:r>
              <a:rPr lang="en-US" sz="3200" b="1" dirty="0">
                <a:solidFill>
                  <a:srgbClr val="4B4A3B"/>
                </a:solidFill>
              </a:rPr>
              <a:t>Ship</a:t>
            </a:r>
          </a:p>
        </p:txBody>
      </p:sp>
      <p:sp>
        <p:nvSpPr>
          <p:cNvPr id="30" name="TextBox 29"/>
          <p:cNvSpPr txBox="1"/>
          <p:nvPr/>
        </p:nvSpPr>
        <p:spPr>
          <a:xfrm>
            <a:off x="6719626" y="3276600"/>
            <a:ext cx="2503623" cy="2092880"/>
          </a:xfrm>
          <a:prstGeom prst="rect">
            <a:avLst/>
          </a:prstGeom>
          <a:noFill/>
        </p:spPr>
        <p:txBody>
          <a:bodyPr wrap="none" lIns="121899" tIns="60949" rIns="121899" bIns="60949" rtlCol="0">
            <a:spAutoFit/>
          </a:bodyPr>
          <a:lstStyle/>
          <a:p>
            <a:pPr marL="380933" indent="-380933">
              <a:buFont typeface="Arial" panose="020B0604020202020204" pitchFamily="34" charset="0"/>
              <a:buChar char="•"/>
            </a:pPr>
            <a:r>
              <a:rPr lang="en-US" sz="3200" b="1" dirty="0">
                <a:solidFill>
                  <a:srgbClr val="4B4A3B"/>
                </a:solidFill>
              </a:rPr>
              <a:t>Receive</a:t>
            </a:r>
          </a:p>
          <a:p>
            <a:pPr marL="380933" indent="-380933">
              <a:buFont typeface="Arial" panose="020B0604020202020204" pitchFamily="34" charset="0"/>
              <a:buChar char="•"/>
            </a:pPr>
            <a:r>
              <a:rPr lang="en-US" sz="3200" b="1" dirty="0">
                <a:solidFill>
                  <a:srgbClr val="4B4A3B"/>
                </a:solidFill>
              </a:rPr>
              <a:t>Store</a:t>
            </a:r>
          </a:p>
          <a:p>
            <a:pPr marL="380933" indent="-380933">
              <a:buFont typeface="Arial" panose="020B0604020202020204" pitchFamily="34" charset="0"/>
              <a:buChar char="•"/>
            </a:pPr>
            <a:r>
              <a:rPr lang="en-US" sz="3200" b="1" dirty="0">
                <a:solidFill>
                  <a:srgbClr val="4B4A3B"/>
                </a:solidFill>
              </a:rPr>
              <a:t>Administer</a:t>
            </a:r>
          </a:p>
          <a:p>
            <a:pPr marL="380933" indent="-380933">
              <a:buFont typeface="Arial" panose="020B0604020202020204" pitchFamily="34" charset="0"/>
              <a:buChar char="•"/>
            </a:pPr>
            <a:r>
              <a:rPr lang="en-US" sz="3200" b="1" dirty="0">
                <a:solidFill>
                  <a:srgbClr val="4B4A3B"/>
                </a:solidFill>
              </a:rPr>
              <a:t>Destroy</a:t>
            </a:r>
          </a:p>
        </p:txBody>
      </p:sp>
      <p:sp>
        <p:nvSpPr>
          <p:cNvPr id="2" name="Title 1"/>
          <p:cNvSpPr>
            <a:spLocks noGrp="1"/>
          </p:cNvSpPr>
          <p:nvPr>
            <p:ph type="title"/>
          </p:nvPr>
        </p:nvSpPr>
        <p:spPr/>
        <p:txBody>
          <a:bodyPr/>
          <a:lstStyle/>
          <a:p>
            <a:r>
              <a:rPr lang="en-US" dirty="0" smtClean="0"/>
              <a:t>ESETT: Study Drug Distribution</a:t>
            </a:r>
            <a:endParaRPr lang="en-US" dirty="0"/>
          </a:p>
        </p:txBody>
      </p:sp>
      <p:sp>
        <p:nvSpPr>
          <p:cNvPr id="15" name="Oval 1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50</a:t>
            </a:fld>
            <a:r>
              <a:rPr lang="en-US" smtClean="0"/>
              <a:t> -</a:t>
            </a:r>
            <a:endParaRPr lang="en-US" dirty="0"/>
          </a:p>
        </p:txBody>
      </p:sp>
    </p:spTree>
    <p:extLst>
      <p:ext uri="{BB962C8B-B14F-4D97-AF65-F5344CB8AC3E}">
        <p14:creationId xmlns:p14="http://schemas.microsoft.com/office/powerpoint/2010/main" val="198779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329191" y="3230646"/>
            <a:ext cx="2870665" cy="646331"/>
          </a:xfrm>
          <a:prstGeom prst="rect">
            <a:avLst/>
          </a:prstGeom>
        </p:spPr>
        <p:txBody>
          <a:bodyPr wrap="square">
            <a:spAutoFit/>
          </a:bodyPr>
          <a:lstStyle/>
          <a:p>
            <a:r>
              <a:rPr lang="en-US" sz="3600" b="1" dirty="0" err="1"/>
              <a:t>Levetiracetam</a:t>
            </a:r>
            <a:endParaRPr lang="en-US" sz="3600" b="1" dirty="0"/>
          </a:p>
        </p:txBody>
      </p:sp>
      <p:sp>
        <p:nvSpPr>
          <p:cNvPr id="5" name="Rectangle 4"/>
          <p:cNvSpPr/>
          <p:nvPr/>
        </p:nvSpPr>
        <p:spPr>
          <a:xfrm>
            <a:off x="4764545" y="3289483"/>
            <a:ext cx="2662910" cy="646331"/>
          </a:xfrm>
          <a:prstGeom prst="rect">
            <a:avLst/>
          </a:prstGeom>
        </p:spPr>
        <p:txBody>
          <a:bodyPr wrap="square">
            <a:spAutoFit/>
          </a:bodyPr>
          <a:lstStyle/>
          <a:p>
            <a:r>
              <a:rPr lang="en-US" sz="3600" b="1" dirty="0" err="1"/>
              <a:t>Valproic</a:t>
            </a:r>
            <a:r>
              <a:rPr lang="en-US" sz="3600" b="1" dirty="0"/>
              <a:t> Acid</a:t>
            </a:r>
          </a:p>
        </p:txBody>
      </p:sp>
      <p:sp>
        <p:nvSpPr>
          <p:cNvPr id="13" name="Rectangle 12"/>
          <p:cNvSpPr/>
          <p:nvPr/>
        </p:nvSpPr>
        <p:spPr>
          <a:xfrm>
            <a:off x="1071761" y="3289484"/>
            <a:ext cx="2791048" cy="646331"/>
          </a:xfrm>
          <a:prstGeom prst="rect">
            <a:avLst/>
          </a:prstGeom>
        </p:spPr>
        <p:txBody>
          <a:bodyPr wrap="square">
            <a:spAutoFit/>
          </a:bodyPr>
          <a:lstStyle/>
          <a:p>
            <a:r>
              <a:rPr lang="en-US" sz="3600" b="1" dirty="0" err="1"/>
              <a:t>Fosphenytoin</a:t>
            </a:r>
            <a:endParaRPr lang="en-US" sz="3600" b="1" dirty="0"/>
          </a:p>
        </p:txBody>
      </p:sp>
      <p:sp>
        <p:nvSpPr>
          <p:cNvPr id="2" name="TextBox 1"/>
          <p:cNvSpPr txBox="1"/>
          <p:nvPr/>
        </p:nvSpPr>
        <p:spPr>
          <a:xfrm>
            <a:off x="519537" y="4371975"/>
            <a:ext cx="11152925" cy="1569660"/>
          </a:xfrm>
          <a:prstGeom prst="rect">
            <a:avLst/>
          </a:prstGeom>
          <a:noFill/>
        </p:spPr>
        <p:txBody>
          <a:bodyPr wrap="none" rtlCol="0">
            <a:spAutoFit/>
          </a:bodyPr>
          <a:lstStyle/>
          <a:p>
            <a:pPr marL="342900" indent="-342900">
              <a:buFont typeface="Arial" panose="020B0604020202020204" pitchFamily="34" charset="0"/>
              <a:buChar char="•"/>
            </a:pPr>
            <a:r>
              <a:rPr lang="en-US" sz="3200" dirty="0"/>
              <a:t>Simplified blinding</a:t>
            </a:r>
          </a:p>
          <a:p>
            <a:pPr marL="952393" lvl="1" indent="-342900">
              <a:buFont typeface="Arial" panose="020B0604020202020204" pitchFamily="34" charset="0"/>
              <a:buChar char="•"/>
            </a:pPr>
            <a:r>
              <a:rPr lang="en-US" sz="3200" dirty="0"/>
              <a:t>All 3 drugs are identical color</a:t>
            </a:r>
          </a:p>
          <a:p>
            <a:pPr marL="952393" lvl="1" indent="-342900">
              <a:buFont typeface="Arial" panose="020B0604020202020204" pitchFamily="34" charset="0"/>
              <a:buChar char="•"/>
            </a:pPr>
            <a:r>
              <a:rPr lang="en-US" sz="3200" dirty="0"/>
              <a:t>Manufactured so that rate and duration of infusion identical</a:t>
            </a:r>
          </a:p>
        </p:txBody>
      </p:sp>
      <p:grpSp>
        <p:nvGrpSpPr>
          <p:cNvPr id="3" name="Group 2"/>
          <p:cNvGrpSpPr/>
          <p:nvPr/>
        </p:nvGrpSpPr>
        <p:grpSpPr>
          <a:xfrm>
            <a:off x="1340468" y="1297225"/>
            <a:ext cx="9415814" cy="1696602"/>
            <a:chOff x="1174398" y="770373"/>
            <a:chExt cx="9415814" cy="2439248"/>
          </a:xfrm>
        </p:grpSpPr>
        <p:pic>
          <p:nvPicPr>
            <p:cNvPr id="6" name="Picture 2" descr="C:\Users\rileycp\AppData\Local\Microsoft\Windows\Temporary Internet Files\Content.IE5\7G519YCW\1349143561580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4398" y="770374"/>
              <a:ext cx="2253634" cy="2439247"/>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C:\Users\rileycp\AppData\Local\Microsoft\Windows\Temporary Internet Files\Content.IE5\7G519YCW\1349143561580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5488" y="770373"/>
              <a:ext cx="2253634" cy="24392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C:\Users\rileycp\AppData\Local\Microsoft\Windows\Temporary Internet Files\Content.IE5\7G519YCW\1349143561580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6578" y="770374"/>
              <a:ext cx="2253634" cy="2439247"/>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6"/>
          <p:cNvSpPr>
            <a:spLocks noGrp="1"/>
          </p:cNvSpPr>
          <p:nvPr>
            <p:ph type="title"/>
          </p:nvPr>
        </p:nvSpPr>
        <p:spPr/>
        <p:txBody>
          <a:bodyPr>
            <a:normAutofit/>
          </a:bodyPr>
          <a:lstStyle/>
          <a:p>
            <a:r>
              <a:rPr lang="en-US" dirty="0"/>
              <a:t>ESETT: Study Drug </a:t>
            </a:r>
            <a:r>
              <a:rPr lang="en-US" dirty="0" smtClean="0"/>
              <a:t>Treatments</a:t>
            </a:r>
            <a:endParaRPr lang="en-US" dirty="0"/>
          </a:p>
        </p:txBody>
      </p:sp>
      <p:sp>
        <p:nvSpPr>
          <p:cNvPr id="11" name="Oval 10"/>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r>
              <a:rPr lang="en-US" smtClean="0"/>
              <a:t>- </a:t>
            </a:r>
            <a:fld id="{F09F0272-E83A-4E60-A4ED-53D541DAB7AE}" type="slidenum">
              <a:rPr lang="en-US" smtClean="0"/>
              <a:pPr/>
              <a:t>51</a:t>
            </a:fld>
            <a:r>
              <a:rPr lang="en-US" smtClean="0"/>
              <a:t> -</a:t>
            </a:r>
            <a:endParaRPr lang="en-US" dirty="0"/>
          </a:p>
        </p:txBody>
      </p:sp>
    </p:spTree>
    <p:extLst>
      <p:ext uri="{BB962C8B-B14F-4D97-AF65-F5344CB8AC3E}">
        <p14:creationId xmlns:p14="http://schemas.microsoft.com/office/powerpoint/2010/main" val="285061634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Dispensing</a:t>
            </a:r>
            <a:endParaRPr lang="en-US" dirty="0"/>
          </a:p>
        </p:txBody>
      </p:sp>
      <p:sp>
        <p:nvSpPr>
          <p:cNvPr id="10" name="Content Placeholder 9"/>
          <p:cNvSpPr>
            <a:spLocks noGrp="1"/>
          </p:cNvSpPr>
          <p:nvPr>
            <p:ph sz="half" idx="1"/>
          </p:nvPr>
        </p:nvSpPr>
        <p:spPr/>
        <p:txBody>
          <a:bodyPr/>
          <a:lstStyle/>
          <a:p>
            <a:r>
              <a:rPr lang="en-US" sz="3600" dirty="0"/>
              <a:t>Step-forward </a:t>
            </a:r>
            <a:r>
              <a:rPr lang="en-US" sz="3600" dirty="0" smtClean="0"/>
              <a:t>randomization</a:t>
            </a:r>
          </a:p>
          <a:p>
            <a:endParaRPr lang="en-US" sz="3600" dirty="0"/>
          </a:p>
          <a:p>
            <a:r>
              <a:rPr lang="en-US" sz="3600" dirty="0"/>
              <a:t>Treatment is already assigned prior to enrollment based on age </a:t>
            </a:r>
            <a:r>
              <a:rPr lang="en-US" sz="3600" dirty="0" smtClean="0"/>
              <a:t>group</a:t>
            </a:r>
          </a:p>
          <a:p>
            <a:endParaRPr lang="en-US" sz="3600" dirty="0"/>
          </a:p>
          <a:p>
            <a:r>
              <a:rPr lang="en-US" sz="3600" dirty="0"/>
              <a:t>One time treatment</a:t>
            </a:r>
          </a:p>
          <a:p>
            <a:pPr lvl="1"/>
            <a:r>
              <a:rPr lang="en-US" sz="3200" dirty="0"/>
              <a:t>No patient </a:t>
            </a:r>
            <a:r>
              <a:rPr lang="en-US" sz="3200" dirty="0" smtClean="0"/>
              <a:t>drug resupply </a:t>
            </a:r>
            <a:r>
              <a:rPr lang="en-US" sz="3200" dirty="0"/>
              <a:t>required</a:t>
            </a:r>
          </a:p>
          <a:p>
            <a:endParaRPr lang="en-US" dirty="0"/>
          </a:p>
        </p:txBody>
      </p:sp>
      <p:sp>
        <p:nvSpPr>
          <p:cNvPr id="4" name="Oval 3"/>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52</a:t>
            </a:fld>
            <a:r>
              <a:rPr lang="en-US" smtClean="0"/>
              <a:t> -</a:t>
            </a:r>
            <a:endParaRPr lang="en-US" dirty="0"/>
          </a:p>
        </p:txBody>
      </p:sp>
    </p:spTree>
    <p:extLst>
      <p:ext uri="{BB962C8B-B14F-4D97-AF65-F5344CB8AC3E}">
        <p14:creationId xmlns:p14="http://schemas.microsoft.com/office/powerpoint/2010/main" val="40047187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703230" y="1225368"/>
            <a:ext cx="8745695" cy="4309576"/>
          </a:xfrm>
          <a:prstGeom prst="rect">
            <a:avLst/>
          </a:prstGeom>
          <a:noFill/>
          <a:ln>
            <a:noFill/>
          </a:ln>
          <a:extLst/>
        </p:spPr>
      </p:pic>
      <p:sp>
        <p:nvSpPr>
          <p:cNvPr id="2" name="TextBox 1"/>
          <p:cNvSpPr txBox="1"/>
          <p:nvPr/>
        </p:nvSpPr>
        <p:spPr>
          <a:xfrm>
            <a:off x="2435107" y="4572000"/>
            <a:ext cx="1611339" cy="707886"/>
          </a:xfrm>
          <a:prstGeom prst="rect">
            <a:avLst/>
          </a:prstGeom>
          <a:noFill/>
        </p:spPr>
        <p:txBody>
          <a:bodyPr wrap="none" rtlCol="0">
            <a:spAutoFit/>
          </a:bodyPr>
          <a:lstStyle/>
          <a:p>
            <a:r>
              <a:rPr lang="en-US" sz="4000" dirty="0"/>
              <a:t>18 - 65</a:t>
            </a:r>
          </a:p>
        </p:txBody>
      </p:sp>
      <p:sp>
        <p:nvSpPr>
          <p:cNvPr id="9" name="TextBox 8"/>
          <p:cNvSpPr txBox="1"/>
          <p:nvPr/>
        </p:nvSpPr>
        <p:spPr>
          <a:xfrm>
            <a:off x="4705350" y="5411758"/>
            <a:ext cx="2476960" cy="707886"/>
          </a:xfrm>
          <a:prstGeom prst="rect">
            <a:avLst/>
          </a:prstGeom>
          <a:noFill/>
        </p:spPr>
        <p:txBody>
          <a:bodyPr wrap="none" rtlCol="0">
            <a:spAutoFit/>
          </a:bodyPr>
          <a:lstStyle/>
          <a:p>
            <a:r>
              <a:rPr lang="en-US" sz="4000" dirty="0"/>
              <a:t>66 or older</a:t>
            </a:r>
          </a:p>
        </p:txBody>
      </p:sp>
      <p:sp>
        <p:nvSpPr>
          <p:cNvPr id="10" name="TextBox 9"/>
          <p:cNvSpPr txBox="1"/>
          <p:nvPr/>
        </p:nvSpPr>
        <p:spPr>
          <a:xfrm>
            <a:off x="7781925" y="4572000"/>
            <a:ext cx="1351652" cy="707886"/>
          </a:xfrm>
          <a:prstGeom prst="rect">
            <a:avLst/>
          </a:prstGeom>
          <a:noFill/>
        </p:spPr>
        <p:txBody>
          <a:bodyPr wrap="none" rtlCol="0">
            <a:spAutoFit/>
          </a:bodyPr>
          <a:lstStyle/>
          <a:p>
            <a:r>
              <a:rPr lang="en-US" sz="4000" dirty="0"/>
              <a:t>2 - 17</a:t>
            </a:r>
          </a:p>
        </p:txBody>
      </p:sp>
      <p:sp>
        <p:nvSpPr>
          <p:cNvPr id="3" name="Title 2"/>
          <p:cNvSpPr>
            <a:spLocks noGrp="1"/>
          </p:cNvSpPr>
          <p:nvPr>
            <p:ph type="title"/>
          </p:nvPr>
        </p:nvSpPr>
        <p:spPr/>
        <p:txBody>
          <a:bodyPr>
            <a:normAutofit/>
          </a:bodyPr>
          <a:lstStyle/>
          <a:p>
            <a:r>
              <a:rPr lang="en-US" dirty="0"/>
              <a:t>ESETT: Age </a:t>
            </a:r>
            <a:r>
              <a:rPr lang="en-US" dirty="0" smtClean="0"/>
              <a:t>Strata</a:t>
            </a:r>
            <a:endParaRPr lang="en-US" dirty="0"/>
          </a:p>
        </p:txBody>
      </p:sp>
      <p:sp>
        <p:nvSpPr>
          <p:cNvPr id="7" name="Oval 6"/>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53</a:t>
            </a:fld>
            <a:r>
              <a:rPr lang="en-US" smtClean="0"/>
              <a:t> -</a:t>
            </a:r>
            <a:endParaRPr lang="en-US" dirty="0"/>
          </a:p>
        </p:txBody>
      </p:sp>
    </p:spTree>
    <p:extLst>
      <p:ext uri="{BB962C8B-B14F-4D97-AF65-F5344CB8AC3E}">
        <p14:creationId xmlns:p14="http://schemas.microsoft.com/office/powerpoint/2010/main" val="176671894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9325" y="1854823"/>
            <a:ext cx="7787234" cy="2955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a:bodyPr>
          <a:lstStyle/>
          <a:p>
            <a:r>
              <a:rPr lang="en-US" dirty="0"/>
              <a:t>ESETT: Study Drug </a:t>
            </a:r>
            <a:r>
              <a:rPr lang="en-US" dirty="0" smtClean="0"/>
              <a:t>Label</a:t>
            </a:r>
            <a:endParaRPr lang="en-US" dirty="0"/>
          </a:p>
        </p:txBody>
      </p:sp>
      <p:sp>
        <p:nvSpPr>
          <p:cNvPr id="4" name="Oval 3"/>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54</a:t>
            </a:fld>
            <a:r>
              <a:rPr lang="en-US" smtClean="0"/>
              <a:t> -</a:t>
            </a:r>
            <a:endParaRPr lang="en-US" dirty="0"/>
          </a:p>
        </p:txBody>
      </p:sp>
    </p:spTree>
    <p:extLst>
      <p:ext uri="{BB962C8B-B14F-4D97-AF65-F5344CB8AC3E}">
        <p14:creationId xmlns:p14="http://schemas.microsoft.com/office/powerpoint/2010/main" val="351502635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485900"/>
            <a:ext cx="7787234" cy="2955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4168489" y="4532441"/>
            <a:ext cx="4022255" cy="769441"/>
          </a:xfrm>
          <a:prstGeom prst="rect">
            <a:avLst/>
          </a:prstGeom>
          <a:noFill/>
        </p:spPr>
        <p:txBody>
          <a:bodyPr wrap="none" rtlCol="0">
            <a:spAutoFit/>
          </a:bodyPr>
          <a:lstStyle/>
          <a:p>
            <a:pPr algn="ctr"/>
            <a:r>
              <a:rPr lang="en-US" sz="4400" dirty="0">
                <a:solidFill>
                  <a:schemeClr val="accent3"/>
                </a:solidFill>
              </a:rPr>
              <a:t>Study Drug </a:t>
            </a:r>
            <a:r>
              <a:rPr lang="en-US" sz="4400" dirty="0" smtClean="0">
                <a:solidFill>
                  <a:schemeClr val="accent3"/>
                </a:solidFill>
              </a:rPr>
              <a:t>Code</a:t>
            </a:r>
          </a:p>
        </p:txBody>
      </p:sp>
      <p:sp>
        <p:nvSpPr>
          <p:cNvPr id="16" name="Rectangle 15"/>
          <p:cNvSpPr/>
          <p:nvPr/>
        </p:nvSpPr>
        <p:spPr>
          <a:xfrm>
            <a:off x="4004088" y="1619250"/>
            <a:ext cx="2362200" cy="685800"/>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a:t>ESETT: Study Drug </a:t>
            </a:r>
            <a:r>
              <a:rPr lang="en-US" dirty="0" smtClean="0"/>
              <a:t>Label</a:t>
            </a:r>
            <a:endParaRPr lang="en-US" dirty="0"/>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55</a:t>
            </a:fld>
            <a:r>
              <a:rPr lang="en-US" smtClean="0"/>
              <a:t> -</a:t>
            </a:r>
            <a:endParaRPr lang="en-US" dirty="0"/>
          </a:p>
        </p:txBody>
      </p:sp>
    </p:spTree>
    <p:extLst>
      <p:ext uri="{BB962C8B-B14F-4D97-AF65-F5344CB8AC3E}">
        <p14:creationId xmlns:p14="http://schemas.microsoft.com/office/powerpoint/2010/main" val="9645675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485900"/>
            <a:ext cx="7787234" cy="2955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4168489" y="4532441"/>
            <a:ext cx="4022255" cy="1446550"/>
          </a:xfrm>
          <a:prstGeom prst="rect">
            <a:avLst/>
          </a:prstGeom>
          <a:noFill/>
        </p:spPr>
        <p:txBody>
          <a:bodyPr wrap="none" rtlCol="0">
            <a:spAutoFit/>
          </a:bodyPr>
          <a:lstStyle/>
          <a:p>
            <a:pPr algn="ctr"/>
            <a:r>
              <a:rPr lang="en-US" sz="4400" dirty="0">
                <a:solidFill>
                  <a:srgbClr val="4B4A3B"/>
                </a:solidFill>
              </a:rPr>
              <a:t>Study Drug </a:t>
            </a:r>
            <a:r>
              <a:rPr lang="en-US" sz="4400" dirty="0" smtClean="0">
                <a:solidFill>
                  <a:srgbClr val="4B4A3B"/>
                </a:solidFill>
              </a:rPr>
              <a:t>Code</a:t>
            </a:r>
          </a:p>
          <a:p>
            <a:pPr algn="ctr"/>
            <a:r>
              <a:rPr lang="en-US" sz="4400" dirty="0" smtClean="0">
                <a:solidFill>
                  <a:schemeClr val="accent3"/>
                </a:solidFill>
              </a:rPr>
              <a:t>Trial name</a:t>
            </a:r>
          </a:p>
        </p:txBody>
      </p:sp>
      <p:sp>
        <p:nvSpPr>
          <p:cNvPr id="16" name="Rectangle 15"/>
          <p:cNvSpPr/>
          <p:nvPr/>
        </p:nvSpPr>
        <p:spPr>
          <a:xfrm>
            <a:off x="2714625" y="2171700"/>
            <a:ext cx="5010150" cy="685800"/>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a:t>ESETT: Study Drug </a:t>
            </a:r>
            <a:r>
              <a:rPr lang="en-US" dirty="0" smtClean="0"/>
              <a:t>Label</a:t>
            </a:r>
            <a:endParaRPr lang="en-US" dirty="0"/>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56</a:t>
            </a:fld>
            <a:r>
              <a:rPr lang="en-US" smtClean="0"/>
              <a:t> -</a:t>
            </a:r>
            <a:endParaRPr lang="en-US" dirty="0"/>
          </a:p>
        </p:txBody>
      </p:sp>
    </p:spTree>
    <p:extLst>
      <p:ext uri="{BB962C8B-B14F-4D97-AF65-F5344CB8AC3E}">
        <p14:creationId xmlns:p14="http://schemas.microsoft.com/office/powerpoint/2010/main" val="30001681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485900"/>
            <a:ext cx="7787234" cy="2955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4168489" y="4532441"/>
            <a:ext cx="4022255" cy="2123658"/>
          </a:xfrm>
          <a:prstGeom prst="rect">
            <a:avLst/>
          </a:prstGeom>
          <a:noFill/>
        </p:spPr>
        <p:txBody>
          <a:bodyPr wrap="none" rtlCol="0">
            <a:spAutoFit/>
          </a:bodyPr>
          <a:lstStyle/>
          <a:p>
            <a:pPr algn="ctr"/>
            <a:r>
              <a:rPr lang="en-US" sz="4400" dirty="0">
                <a:solidFill>
                  <a:srgbClr val="4B4A3B"/>
                </a:solidFill>
              </a:rPr>
              <a:t>Study Drug </a:t>
            </a:r>
            <a:r>
              <a:rPr lang="en-US" sz="4400" dirty="0" smtClean="0">
                <a:solidFill>
                  <a:srgbClr val="4B4A3B"/>
                </a:solidFill>
              </a:rPr>
              <a:t>Code</a:t>
            </a:r>
          </a:p>
          <a:p>
            <a:pPr algn="ctr"/>
            <a:r>
              <a:rPr lang="en-US" sz="4400" dirty="0" smtClean="0">
                <a:solidFill>
                  <a:srgbClr val="4B4A3B"/>
                </a:solidFill>
              </a:rPr>
              <a:t>Trial name</a:t>
            </a:r>
          </a:p>
          <a:p>
            <a:pPr algn="ctr"/>
            <a:r>
              <a:rPr lang="en-US" sz="4400" dirty="0" smtClean="0">
                <a:solidFill>
                  <a:schemeClr val="accent3"/>
                </a:solidFill>
              </a:rPr>
              <a:t>QR Code</a:t>
            </a:r>
            <a:endParaRPr lang="en-US" sz="4400" dirty="0">
              <a:solidFill>
                <a:schemeClr val="accent3"/>
              </a:solidFill>
            </a:endParaRPr>
          </a:p>
        </p:txBody>
      </p:sp>
      <p:sp>
        <p:nvSpPr>
          <p:cNvPr id="16" name="Rectangle 15"/>
          <p:cNvSpPr/>
          <p:nvPr/>
        </p:nvSpPr>
        <p:spPr>
          <a:xfrm>
            <a:off x="7743825" y="1485900"/>
            <a:ext cx="2152650" cy="1657350"/>
          </a:xfrm>
          <a:prstGeom prst="rect">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r>
              <a:rPr lang="en-US" dirty="0"/>
              <a:t>ESETT: Study Drug </a:t>
            </a:r>
            <a:r>
              <a:rPr lang="en-US" dirty="0" smtClean="0"/>
              <a:t>Label</a:t>
            </a:r>
            <a:endParaRPr lang="en-US" dirty="0"/>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57</a:t>
            </a:fld>
            <a:r>
              <a:rPr lang="en-US" smtClean="0"/>
              <a:t> -</a:t>
            </a:r>
            <a:endParaRPr lang="en-US" dirty="0"/>
          </a:p>
        </p:txBody>
      </p:sp>
    </p:spTree>
    <p:extLst>
      <p:ext uri="{BB962C8B-B14F-4D97-AF65-F5344CB8AC3E}">
        <p14:creationId xmlns:p14="http://schemas.microsoft.com/office/powerpoint/2010/main" val="41220388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6" descr="qr-cod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166" y="1378583"/>
            <a:ext cx="3517849" cy="31008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2376091" y="4863406"/>
            <a:ext cx="7439818" cy="1384995"/>
          </a:xfrm>
          <a:prstGeom prst="rect">
            <a:avLst/>
          </a:prstGeom>
          <a:solidFill>
            <a:schemeClr val="bg1"/>
          </a:solidFill>
          <a:ln>
            <a:noFill/>
          </a:ln>
        </p:spPr>
        <p:txBody>
          <a:bodyPr wrap="square" rtlCol="0">
            <a:spAutoFit/>
          </a:bodyPr>
          <a:lstStyle/>
          <a:p>
            <a:pPr lvl="0" algn="ctr" fontAlgn="base">
              <a:defRPr/>
            </a:pPr>
            <a:r>
              <a:rPr lang="en-US" sz="4800" dirty="0">
                <a:solidFill>
                  <a:srgbClr val="002060"/>
                </a:solidFill>
              </a:rPr>
              <a:t>__ __ __ __ + __ __ __</a:t>
            </a:r>
            <a:endParaRPr lang="en-US" sz="3600" dirty="0">
              <a:solidFill>
                <a:srgbClr val="002060"/>
              </a:solidFill>
            </a:endParaRPr>
          </a:p>
          <a:p>
            <a:pPr lvl="0" algn="ctr" fontAlgn="base">
              <a:defRPr/>
            </a:pPr>
            <a:r>
              <a:rPr lang="en-US" sz="3600" dirty="0">
                <a:solidFill>
                  <a:srgbClr val="002060"/>
                </a:solidFill>
              </a:rPr>
              <a:t>Study Drug Code + encrypted </a:t>
            </a:r>
            <a:r>
              <a:rPr lang="en-US" sz="3600" dirty="0" err="1">
                <a:solidFill>
                  <a:srgbClr val="002060"/>
                </a:solidFill>
              </a:rPr>
              <a:t>tx</a:t>
            </a:r>
            <a:r>
              <a:rPr lang="en-US" sz="3600" dirty="0">
                <a:solidFill>
                  <a:srgbClr val="002060"/>
                </a:solidFill>
              </a:rPr>
              <a:t> assign.</a:t>
            </a:r>
          </a:p>
        </p:txBody>
      </p:sp>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2650" y="1209834"/>
            <a:ext cx="5791198" cy="36535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a:bodyPr>
          <a:lstStyle/>
          <a:p>
            <a:r>
              <a:rPr lang="en-US" dirty="0"/>
              <a:t>ESETT: </a:t>
            </a:r>
            <a:r>
              <a:rPr lang="en-US" dirty="0" err="1"/>
              <a:t>Unblinding</a:t>
            </a:r>
            <a:r>
              <a:rPr lang="en-US" dirty="0"/>
              <a:t> via Study Drug </a:t>
            </a:r>
            <a:r>
              <a:rPr lang="en-US" dirty="0" smtClean="0"/>
              <a:t>Label</a:t>
            </a:r>
            <a:endParaRPr lang="en-US" dirty="0"/>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58</a:t>
            </a:fld>
            <a:r>
              <a:rPr lang="en-US" smtClean="0"/>
              <a:t> -</a:t>
            </a:r>
            <a:endParaRPr lang="en-US" dirty="0"/>
          </a:p>
        </p:txBody>
      </p:sp>
    </p:spTree>
    <p:extLst>
      <p:ext uri="{BB962C8B-B14F-4D97-AF65-F5344CB8AC3E}">
        <p14:creationId xmlns:p14="http://schemas.microsoft.com/office/powerpoint/2010/main" val="1178859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Label </a:t>
            </a:r>
            <a:r>
              <a:rPr lang="en-US" dirty="0" smtClean="0"/>
              <a:t>Printing</a:t>
            </a:r>
            <a:endParaRPr lang="en-US" dirty="0"/>
          </a:p>
        </p:txBody>
      </p:sp>
      <p:sp>
        <p:nvSpPr>
          <p:cNvPr id="4" name="Content Placeholder 3"/>
          <p:cNvSpPr>
            <a:spLocks noGrp="1"/>
          </p:cNvSpPr>
          <p:nvPr>
            <p:ph sz="half" idx="1"/>
          </p:nvPr>
        </p:nvSpPr>
        <p:spPr/>
        <p:txBody>
          <a:bodyPr>
            <a:normAutofit lnSpcReduction="10000"/>
          </a:bodyPr>
          <a:lstStyle/>
          <a:p>
            <a:pPr>
              <a:lnSpc>
                <a:spcPct val="150000"/>
              </a:lnSpc>
            </a:pPr>
            <a:r>
              <a:rPr lang="en-US" sz="4000" dirty="0"/>
              <a:t>Printed by DCU</a:t>
            </a:r>
          </a:p>
          <a:p>
            <a:pPr>
              <a:lnSpc>
                <a:spcPct val="150000"/>
              </a:lnSpc>
            </a:pPr>
            <a:r>
              <a:rPr lang="en-US" sz="4000" dirty="0" smtClean="0"/>
              <a:t>Multiple </a:t>
            </a:r>
            <a:r>
              <a:rPr lang="en-US" sz="4000" dirty="0"/>
              <a:t>labels per sheet</a:t>
            </a:r>
          </a:p>
          <a:p>
            <a:pPr>
              <a:lnSpc>
                <a:spcPct val="150000"/>
              </a:lnSpc>
            </a:pPr>
            <a:r>
              <a:rPr lang="en-US" sz="4000" dirty="0" smtClean="0"/>
              <a:t>Sheets </a:t>
            </a:r>
            <a:r>
              <a:rPr lang="en-US" sz="4000" dirty="0"/>
              <a:t>separated by treatment arm</a:t>
            </a:r>
          </a:p>
          <a:p>
            <a:pPr>
              <a:lnSpc>
                <a:spcPct val="150000"/>
              </a:lnSpc>
            </a:pPr>
            <a:r>
              <a:rPr lang="en-US" sz="4000" dirty="0" smtClean="0"/>
              <a:t>Printing </a:t>
            </a:r>
            <a:r>
              <a:rPr lang="en-US" sz="4000" dirty="0"/>
              <a:t>automatically updates </a:t>
            </a:r>
            <a:r>
              <a:rPr lang="en-US" sz="4000" dirty="0" err="1"/>
              <a:t>WebDCU</a:t>
            </a:r>
            <a:endParaRPr lang="en-US" sz="4000" dirty="0"/>
          </a:p>
          <a:p>
            <a:pPr>
              <a:lnSpc>
                <a:spcPct val="150000"/>
              </a:lnSpc>
            </a:pPr>
            <a:r>
              <a:rPr lang="en-US" sz="4000" dirty="0" smtClean="0"/>
              <a:t>Labels </a:t>
            </a:r>
            <a:r>
              <a:rPr lang="en-US" sz="4000" dirty="0"/>
              <a:t>mailed to central pharmacy</a:t>
            </a:r>
          </a:p>
          <a:p>
            <a:endParaRPr lang="en-US" dirty="0"/>
          </a:p>
        </p:txBody>
      </p:sp>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59</a:t>
            </a:fld>
            <a:r>
              <a:rPr lang="en-US" smtClean="0"/>
              <a:t> -</a:t>
            </a:r>
            <a:endParaRPr lang="en-US" dirty="0"/>
          </a:p>
        </p:txBody>
      </p:sp>
    </p:spTree>
    <p:extLst>
      <p:ext uri="{BB962C8B-B14F-4D97-AF65-F5344CB8AC3E}">
        <p14:creationId xmlns:p14="http://schemas.microsoft.com/office/powerpoint/2010/main" val="42382663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6</a:t>
            </a:fld>
            <a:r>
              <a:rPr lang="en-US" smtClean="0"/>
              <a:t> -</a:t>
            </a:r>
            <a:endParaRPr lang="en-US" dirty="0"/>
          </a:p>
        </p:txBody>
      </p:sp>
      <p:sp>
        <p:nvSpPr>
          <p:cNvPr id="9" name="Cube 8"/>
          <p:cNvSpPr/>
          <p:nvPr/>
        </p:nvSpPr>
        <p:spPr>
          <a:xfrm>
            <a:off x="6180897" y="1265161"/>
            <a:ext cx="4935794" cy="2609364"/>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724092" y="1418433"/>
            <a:ext cx="1122889" cy="369332"/>
          </a:xfrm>
          <a:prstGeom prst="rect">
            <a:avLst/>
          </a:prstGeom>
          <a:solidFill>
            <a:schemeClr val="bg1"/>
          </a:solidFill>
          <a:ln w="6350">
            <a:solidFill>
              <a:schemeClr val="tx1"/>
            </a:solidFill>
          </a:ln>
        </p:spPr>
        <p:txBody>
          <a:bodyPr wrap="square" rtlCol="0">
            <a:spAutoFit/>
          </a:bodyPr>
          <a:lstStyle/>
          <a:p>
            <a:pPr algn="ctr"/>
            <a:r>
              <a:rPr lang="en-US" dirty="0" smtClean="0"/>
              <a:t>Kit 8745</a:t>
            </a:r>
            <a:endParaRPr lang="en-US" dirty="0"/>
          </a:p>
        </p:txBody>
      </p:sp>
      <p:grpSp>
        <p:nvGrpSpPr>
          <p:cNvPr id="11" name="Group 10"/>
          <p:cNvGrpSpPr/>
          <p:nvPr/>
        </p:nvGrpSpPr>
        <p:grpSpPr>
          <a:xfrm>
            <a:off x="634587" y="3566036"/>
            <a:ext cx="2628900" cy="2521383"/>
            <a:chOff x="688518" y="1937917"/>
            <a:chExt cx="2628900" cy="2521383"/>
          </a:xfrm>
        </p:grpSpPr>
        <p:grpSp>
          <p:nvGrpSpPr>
            <p:cNvPr id="12" name="Group 11"/>
            <p:cNvGrpSpPr/>
            <p:nvPr/>
          </p:nvGrpSpPr>
          <p:grpSpPr>
            <a:xfrm>
              <a:off x="976462" y="1937917"/>
              <a:ext cx="1005840" cy="1618699"/>
              <a:chOff x="970223" y="3819064"/>
              <a:chExt cx="1005840" cy="1618699"/>
            </a:xfrm>
          </p:grpSpPr>
          <p:sp>
            <p:nvSpPr>
              <p:cNvPr id="14" name="Can 13"/>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5" name="Can 14"/>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16" name="Group 15"/>
              <p:cNvGrpSpPr/>
              <p:nvPr/>
            </p:nvGrpSpPr>
            <p:grpSpPr>
              <a:xfrm>
                <a:off x="989700" y="4425170"/>
                <a:ext cx="977291" cy="1003139"/>
                <a:chOff x="5178132" y="5221427"/>
                <a:chExt cx="977291" cy="1003139"/>
              </a:xfrm>
            </p:grpSpPr>
            <p:sp>
              <p:nvSpPr>
                <p:cNvPr id="18" name="Oval 17"/>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Process 18"/>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Process 20"/>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Process 22"/>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Process 24"/>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Process 26"/>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Process 28"/>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Process 30"/>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8003</a:t>
                </a:r>
                <a:endParaRPr lang="en-US" dirty="0"/>
              </a:p>
            </p:txBody>
          </p:sp>
        </p:grpSp>
        <p:sp>
          <p:nvSpPr>
            <p:cNvPr id="13" name="Rectangle 12"/>
            <p:cNvSpPr/>
            <p:nvPr/>
          </p:nvSpPr>
          <p:spPr>
            <a:xfrm>
              <a:off x="688518" y="3874525"/>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grpSp>
        <p:nvGrpSpPr>
          <p:cNvPr id="32" name="Group 31"/>
          <p:cNvGrpSpPr/>
          <p:nvPr/>
        </p:nvGrpSpPr>
        <p:grpSpPr>
          <a:xfrm>
            <a:off x="3263487" y="3604110"/>
            <a:ext cx="2173199" cy="2445234"/>
            <a:chOff x="3543652" y="2014066"/>
            <a:chExt cx="2173199" cy="2445234"/>
          </a:xfrm>
        </p:grpSpPr>
        <p:grpSp>
          <p:nvGrpSpPr>
            <p:cNvPr id="33" name="Group 32"/>
            <p:cNvGrpSpPr/>
            <p:nvPr/>
          </p:nvGrpSpPr>
          <p:grpSpPr>
            <a:xfrm>
              <a:off x="3624412" y="2014066"/>
              <a:ext cx="1005840" cy="1618699"/>
              <a:chOff x="2740645" y="2971005"/>
              <a:chExt cx="1005840" cy="1618699"/>
            </a:xfrm>
          </p:grpSpPr>
          <p:sp>
            <p:nvSpPr>
              <p:cNvPr id="35" name="Can 34"/>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36" name="Can 35"/>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37" name="Oval 36"/>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Process 37"/>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Process 39"/>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Process 41"/>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lowchart: Process 43"/>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Process 45"/>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lowchart: Process 47"/>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lowchart: Process 49"/>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2913</a:t>
                </a:r>
                <a:endParaRPr lang="en-US" dirty="0"/>
              </a:p>
            </p:txBody>
          </p:sp>
        </p:grpSp>
        <p:sp>
          <p:nvSpPr>
            <p:cNvPr id="34" name="Rectangle 33"/>
            <p:cNvSpPr/>
            <p:nvPr/>
          </p:nvSpPr>
          <p:spPr>
            <a:xfrm>
              <a:off x="3543652" y="3874525"/>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pic>
        <p:nvPicPr>
          <p:cNvPr id="52" name="Picture 2" descr="C:\Users\rileycp.PHS\AppData\Local\Microsoft\Windows\INetCache\IE\9UH3TFCX\check-mark[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1373" y="4397336"/>
            <a:ext cx="2257425" cy="2028825"/>
          </a:xfrm>
          <a:prstGeom prst="rect">
            <a:avLst/>
          </a:prstGeom>
          <a:noFill/>
          <a:extLst>
            <a:ext uri="{909E8E84-426E-40DD-AFC4-6F175D3DCCD1}">
              <a14:hiddenFill xmlns:a14="http://schemas.microsoft.com/office/drawing/2010/main">
                <a:solidFill>
                  <a:srgbClr val="FFFFFF"/>
                </a:solidFill>
              </a14:hiddenFill>
            </a:ext>
          </a:extLst>
        </p:spPr>
      </p:pic>
      <p:grpSp>
        <p:nvGrpSpPr>
          <p:cNvPr id="53" name="Group 52"/>
          <p:cNvGrpSpPr/>
          <p:nvPr/>
        </p:nvGrpSpPr>
        <p:grpSpPr>
          <a:xfrm>
            <a:off x="6571972" y="2127463"/>
            <a:ext cx="2628900" cy="2413117"/>
            <a:chOff x="6571972" y="2127463"/>
            <a:chExt cx="2628900" cy="2413117"/>
          </a:xfrm>
        </p:grpSpPr>
        <p:grpSp>
          <p:nvGrpSpPr>
            <p:cNvPr id="54" name="Group 53"/>
            <p:cNvGrpSpPr/>
            <p:nvPr/>
          </p:nvGrpSpPr>
          <p:grpSpPr>
            <a:xfrm>
              <a:off x="6880582" y="2127463"/>
              <a:ext cx="1005840" cy="1618699"/>
              <a:chOff x="970223" y="3819064"/>
              <a:chExt cx="1005840" cy="1618699"/>
            </a:xfrm>
          </p:grpSpPr>
          <p:sp>
            <p:nvSpPr>
              <p:cNvPr id="56" name="Can 55"/>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57" name="Can 56"/>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58" name="Group 57"/>
              <p:cNvGrpSpPr/>
              <p:nvPr/>
            </p:nvGrpSpPr>
            <p:grpSpPr>
              <a:xfrm>
                <a:off x="989700" y="4425170"/>
                <a:ext cx="977291" cy="1003139"/>
                <a:chOff x="5178132" y="5221427"/>
                <a:chExt cx="977291" cy="1003139"/>
              </a:xfrm>
            </p:grpSpPr>
            <p:sp>
              <p:nvSpPr>
                <p:cNvPr id="60" name="Oval 59"/>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Process 60"/>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lowchart: Process 62"/>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lowchart: Process 64"/>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Process 66"/>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lowchart: Process 68"/>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lowchart: Process 70"/>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lowchart: Process 72"/>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8003</a:t>
                </a:r>
                <a:endParaRPr lang="en-US" dirty="0"/>
              </a:p>
            </p:txBody>
          </p:sp>
        </p:grpSp>
        <p:sp>
          <p:nvSpPr>
            <p:cNvPr id="55" name="Rectangle 54"/>
            <p:cNvSpPr/>
            <p:nvPr/>
          </p:nvSpPr>
          <p:spPr>
            <a:xfrm>
              <a:off x="6571972" y="3955805"/>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grpSp>
        <p:nvGrpSpPr>
          <p:cNvPr id="74" name="Group 73"/>
          <p:cNvGrpSpPr/>
          <p:nvPr/>
        </p:nvGrpSpPr>
        <p:grpSpPr>
          <a:xfrm>
            <a:off x="8648794" y="2127463"/>
            <a:ext cx="2188691" cy="2413117"/>
            <a:chOff x="8648794" y="2127463"/>
            <a:chExt cx="2188691" cy="2413117"/>
          </a:xfrm>
        </p:grpSpPr>
        <p:grpSp>
          <p:nvGrpSpPr>
            <p:cNvPr id="75" name="Group 74"/>
            <p:cNvGrpSpPr/>
            <p:nvPr/>
          </p:nvGrpSpPr>
          <p:grpSpPr>
            <a:xfrm>
              <a:off x="8648794" y="2127463"/>
              <a:ext cx="1005840" cy="1618699"/>
              <a:chOff x="2740645" y="2971005"/>
              <a:chExt cx="1005840" cy="1618699"/>
            </a:xfrm>
          </p:grpSpPr>
          <p:sp>
            <p:nvSpPr>
              <p:cNvPr id="77" name="Can 76"/>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78" name="Can 77"/>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79" name="Oval 78"/>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lowchart: Process 79"/>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lowchart: Process 81"/>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lowchart: Process 83"/>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lowchart: Process 85"/>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lowchart: Process 87"/>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lowchart: Process 89"/>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Process 91"/>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2913</a:t>
                </a:r>
                <a:endParaRPr lang="en-US" dirty="0"/>
              </a:p>
            </p:txBody>
          </p:sp>
        </p:grpSp>
        <p:sp>
          <p:nvSpPr>
            <p:cNvPr id="76" name="Rectangle 75"/>
            <p:cNvSpPr/>
            <p:nvPr/>
          </p:nvSpPr>
          <p:spPr>
            <a:xfrm>
              <a:off x="8664286" y="3955805"/>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sp>
        <p:nvSpPr>
          <p:cNvPr id="94" name="Title 1"/>
          <p:cNvSpPr>
            <a:spLocks noGrp="1"/>
          </p:cNvSpPr>
          <p:nvPr>
            <p:ph type="title"/>
          </p:nvPr>
        </p:nvSpPr>
        <p:spPr>
          <a:xfrm>
            <a:off x="187036" y="108452"/>
            <a:ext cx="11166764" cy="886159"/>
          </a:xfrm>
        </p:spPr>
        <p:txBody>
          <a:bodyPr>
            <a:normAutofit/>
          </a:bodyPr>
          <a:lstStyle/>
          <a:p>
            <a:r>
              <a:rPr lang="en-US" dirty="0" smtClean="0">
                <a:latin typeface="+mn-lt"/>
              </a:rPr>
              <a:t>Risk factors in double dummy blinding</a:t>
            </a:r>
            <a:endParaRPr lang="en-US" dirty="0">
              <a:latin typeface="+mn-lt"/>
            </a:endParaRPr>
          </a:p>
        </p:txBody>
      </p:sp>
      <p:grpSp>
        <p:nvGrpSpPr>
          <p:cNvPr id="95" name="Group 94"/>
          <p:cNvGrpSpPr/>
          <p:nvPr/>
        </p:nvGrpSpPr>
        <p:grpSpPr>
          <a:xfrm>
            <a:off x="829689" y="1279161"/>
            <a:ext cx="2628900" cy="2290500"/>
            <a:chOff x="816797" y="1937917"/>
            <a:chExt cx="2628900" cy="2290500"/>
          </a:xfrm>
        </p:grpSpPr>
        <p:grpSp>
          <p:nvGrpSpPr>
            <p:cNvPr id="96" name="Group 95"/>
            <p:cNvGrpSpPr/>
            <p:nvPr/>
          </p:nvGrpSpPr>
          <p:grpSpPr>
            <a:xfrm>
              <a:off x="976462" y="1937917"/>
              <a:ext cx="1005840" cy="1618699"/>
              <a:chOff x="970223" y="3819064"/>
              <a:chExt cx="1005840" cy="1618699"/>
            </a:xfrm>
          </p:grpSpPr>
          <p:sp>
            <p:nvSpPr>
              <p:cNvPr id="98" name="Can 97"/>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99" name="Can 98"/>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100" name="Group 99"/>
              <p:cNvGrpSpPr/>
              <p:nvPr/>
            </p:nvGrpSpPr>
            <p:grpSpPr>
              <a:xfrm>
                <a:off x="989700" y="4425170"/>
                <a:ext cx="977291" cy="1003139"/>
                <a:chOff x="5178132" y="5221427"/>
                <a:chExt cx="977291" cy="1003139"/>
              </a:xfrm>
            </p:grpSpPr>
            <p:sp>
              <p:nvSpPr>
                <p:cNvPr id="102" name="Oval 101"/>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lowchart: Process 102"/>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Flowchart: Process 104"/>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Process 106"/>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Process 108"/>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Flowchart: Process 110"/>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lowchart: Process 112"/>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Flowchart: Process 114"/>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3667</a:t>
                </a:r>
                <a:endParaRPr lang="en-US" dirty="0"/>
              </a:p>
            </p:txBody>
          </p:sp>
        </p:grpSp>
        <p:sp>
          <p:nvSpPr>
            <p:cNvPr id="97" name="Rectangle 96"/>
            <p:cNvSpPr/>
            <p:nvPr/>
          </p:nvSpPr>
          <p:spPr>
            <a:xfrm>
              <a:off x="816797" y="3643642"/>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grpSp>
        <p:nvGrpSpPr>
          <p:cNvPr id="116" name="Group 115"/>
          <p:cNvGrpSpPr/>
          <p:nvPr/>
        </p:nvGrpSpPr>
        <p:grpSpPr>
          <a:xfrm>
            <a:off x="3314181" y="1324709"/>
            <a:ext cx="2173199" cy="2199405"/>
            <a:chOff x="3595133" y="2014066"/>
            <a:chExt cx="2173199" cy="2199405"/>
          </a:xfrm>
        </p:grpSpPr>
        <p:grpSp>
          <p:nvGrpSpPr>
            <p:cNvPr id="117" name="Group 116"/>
            <p:cNvGrpSpPr/>
            <p:nvPr/>
          </p:nvGrpSpPr>
          <p:grpSpPr>
            <a:xfrm>
              <a:off x="3624412" y="2014066"/>
              <a:ext cx="1005840" cy="1618699"/>
              <a:chOff x="2740645" y="2971005"/>
              <a:chExt cx="1005840" cy="1618699"/>
            </a:xfrm>
          </p:grpSpPr>
          <p:sp>
            <p:nvSpPr>
              <p:cNvPr id="119" name="Can 118"/>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20" name="Can 119"/>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21" name="Oval 120"/>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Flowchart: Process 121"/>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lowchart: Process 123"/>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Flowchart: Process 125"/>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Flowchart: Process 127"/>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Flowchart: Process 129"/>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Flowchart: Process 131"/>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Flowchart: Process 133"/>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6076</a:t>
                </a:r>
                <a:endParaRPr lang="en-US" dirty="0"/>
              </a:p>
            </p:txBody>
          </p:sp>
        </p:grpSp>
        <p:sp>
          <p:nvSpPr>
            <p:cNvPr id="118" name="Rectangle 117"/>
            <p:cNvSpPr/>
            <p:nvPr/>
          </p:nvSpPr>
          <p:spPr>
            <a:xfrm>
              <a:off x="3595133" y="3628696"/>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spTree>
    <p:extLst>
      <p:ext uri="{BB962C8B-B14F-4D97-AF65-F5344CB8AC3E}">
        <p14:creationId xmlns:p14="http://schemas.microsoft.com/office/powerpoint/2010/main" val="106292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859" y="1362075"/>
            <a:ext cx="3078501" cy="46658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3"/>
          <p:cNvSpPr>
            <a:spLocks noGrp="1"/>
          </p:cNvSpPr>
          <p:nvPr>
            <p:ph sz="half" idx="1"/>
          </p:nvPr>
        </p:nvSpPr>
        <p:spPr>
          <a:xfrm>
            <a:off x="4076700" y="1171074"/>
            <a:ext cx="7734300" cy="5005889"/>
          </a:xfrm>
        </p:spPr>
        <p:txBody>
          <a:bodyPr>
            <a:normAutofit/>
          </a:bodyPr>
          <a:lstStyle/>
          <a:p>
            <a:r>
              <a:rPr lang="en-US" sz="3600" dirty="0"/>
              <a:t>Pharmacy applies labels to bottles</a:t>
            </a:r>
          </a:p>
          <a:p>
            <a:r>
              <a:rPr lang="en-US" sz="3600" dirty="0"/>
              <a:t>Labeling data imported into </a:t>
            </a:r>
            <a:r>
              <a:rPr lang="en-US" sz="3600" dirty="0" err="1"/>
              <a:t>WebDCU</a:t>
            </a:r>
            <a:endParaRPr lang="en-US" sz="3600" dirty="0"/>
          </a:p>
          <a:p>
            <a:pPr lvl="1"/>
            <a:r>
              <a:rPr lang="en-US" sz="3200" dirty="0"/>
              <a:t>Drug code</a:t>
            </a:r>
          </a:p>
          <a:p>
            <a:pPr lvl="1"/>
            <a:r>
              <a:rPr lang="en-US" sz="3200" dirty="0"/>
              <a:t>Treatment arm</a:t>
            </a:r>
          </a:p>
          <a:p>
            <a:pPr lvl="1"/>
            <a:r>
              <a:rPr lang="en-US" sz="3200" dirty="0"/>
              <a:t>Packed On</a:t>
            </a:r>
          </a:p>
          <a:p>
            <a:pPr lvl="1"/>
            <a:r>
              <a:rPr lang="en-US" sz="3200" dirty="0"/>
              <a:t>Packed By</a:t>
            </a:r>
          </a:p>
          <a:p>
            <a:r>
              <a:rPr lang="en-US" sz="3600" dirty="0"/>
              <a:t>Confirm </a:t>
            </a:r>
            <a:r>
              <a:rPr lang="en-US" sz="3600" dirty="0" err="1"/>
              <a:t>Tx</a:t>
            </a:r>
            <a:r>
              <a:rPr lang="en-US" sz="3600" dirty="0"/>
              <a:t> labeled against our system</a:t>
            </a:r>
          </a:p>
          <a:p>
            <a:r>
              <a:rPr lang="en-US" sz="3600" dirty="0"/>
              <a:t>Kits available for shipping to site</a:t>
            </a:r>
          </a:p>
          <a:p>
            <a:endParaRPr lang="en-US" dirty="0"/>
          </a:p>
        </p:txBody>
      </p:sp>
      <p:sp>
        <p:nvSpPr>
          <p:cNvPr id="5" name="Title 4"/>
          <p:cNvSpPr>
            <a:spLocks noGrp="1"/>
          </p:cNvSpPr>
          <p:nvPr>
            <p:ph type="title"/>
          </p:nvPr>
        </p:nvSpPr>
        <p:spPr/>
        <p:txBody>
          <a:bodyPr/>
          <a:lstStyle/>
          <a:p>
            <a:r>
              <a:rPr lang="en-US" dirty="0"/>
              <a:t>ESETT: Study Drug Labeling</a:t>
            </a:r>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60</a:t>
            </a:fld>
            <a:r>
              <a:rPr lang="en-US" smtClean="0"/>
              <a:t> -</a:t>
            </a:r>
            <a:endParaRPr lang="en-US" dirty="0"/>
          </a:p>
        </p:txBody>
      </p:sp>
    </p:spTree>
    <p:extLst>
      <p:ext uri="{BB962C8B-B14F-4D97-AF65-F5344CB8AC3E}">
        <p14:creationId xmlns:p14="http://schemas.microsoft.com/office/powerpoint/2010/main" val="274091225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p:cNvGrpSpPr/>
          <p:nvPr/>
        </p:nvGrpSpPr>
        <p:grpSpPr>
          <a:xfrm>
            <a:off x="2480201" y="1263527"/>
            <a:ext cx="6374351" cy="4991048"/>
            <a:chOff x="1244061" y="932368"/>
            <a:chExt cx="6374351" cy="4991048"/>
          </a:xfrm>
        </p:grpSpPr>
        <p:sp>
          <p:nvSpPr>
            <p:cNvPr id="4" name="Oval 3"/>
            <p:cNvSpPr/>
            <p:nvPr/>
          </p:nvSpPr>
          <p:spPr>
            <a:xfrm>
              <a:off x="1244061" y="2400300"/>
              <a:ext cx="2133600" cy="2057400"/>
            </a:xfrm>
            <a:prstGeom prst="ellipse">
              <a:avLst/>
            </a:prstGeom>
            <a:solidFill>
              <a:schemeClr val="accent3">
                <a:lumMod val="7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Central</a:t>
              </a:r>
            </a:p>
            <a:p>
              <a:pPr algn="ctr"/>
              <a:r>
                <a:rPr lang="en-US" sz="2400" dirty="0"/>
                <a:t>Pharmacy</a:t>
              </a:r>
            </a:p>
          </p:txBody>
        </p:sp>
        <p:cxnSp>
          <p:nvCxnSpPr>
            <p:cNvPr id="8" name="Straight Arrow Connector 7"/>
            <p:cNvCxnSpPr>
              <a:stCxn id="4" idx="6"/>
              <a:endCxn id="6" idx="2"/>
            </p:cNvCxnSpPr>
            <p:nvPr/>
          </p:nvCxnSpPr>
          <p:spPr>
            <a:xfrm>
              <a:off x="3377661" y="3429000"/>
              <a:ext cx="2640551" cy="0"/>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6"/>
              <a:endCxn id="14" idx="2"/>
            </p:cNvCxnSpPr>
            <p:nvPr/>
          </p:nvCxnSpPr>
          <p:spPr>
            <a:xfrm flipV="1">
              <a:off x="3377661" y="1703893"/>
              <a:ext cx="2640551" cy="1725107"/>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40" name="Group 39"/>
            <p:cNvGrpSpPr/>
            <p:nvPr/>
          </p:nvGrpSpPr>
          <p:grpSpPr>
            <a:xfrm>
              <a:off x="6018212" y="932368"/>
              <a:ext cx="1600200" cy="4991048"/>
              <a:chOff x="6018212" y="842729"/>
              <a:chExt cx="1600200" cy="4991048"/>
            </a:xfrm>
          </p:grpSpPr>
          <p:sp>
            <p:nvSpPr>
              <p:cNvPr id="15" name="Oval 14"/>
              <p:cNvSpPr/>
              <p:nvPr/>
            </p:nvSpPr>
            <p:spPr>
              <a:xfrm>
                <a:off x="6018212" y="4290727"/>
                <a:ext cx="1600200" cy="1543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Site C</a:t>
                </a:r>
              </a:p>
            </p:txBody>
          </p:sp>
          <p:sp>
            <p:nvSpPr>
              <p:cNvPr id="6" name="Oval 5"/>
              <p:cNvSpPr/>
              <p:nvPr/>
            </p:nvSpPr>
            <p:spPr>
              <a:xfrm>
                <a:off x="6018212" y="2567836"/>
                <a:ext cx="1600200" cy="1543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Site B</a:t>
                </a:r>
              </a:p>
            </p:txBody>
          </p:sp>
          <p:sp>
            <p:nvSpPr>
              <p:cNvPr id="14" name="Oval 13"/>
              <p:cNvSpPr/>
              <p:nvPr/>
            </p:nvSpPr>
            <p:spPr>
              <a:xfrm>
                <a:off x="6018212" y="842729"/>
                <a:ext cx="1600200" cy="15430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Site A</a:t>
                </a:r>
              </a:p>
            </p:txBody>
          </p:sp>
        </p:grpSp>
        <p:cxnSp>
          <p:nvCxnSpPr>
            <p:cNvPr id="29" name="Straight Arrow Connector 28"/>
            <p:cNvCxnSpPr>
              <a:stCxn id="4" idx="6"/>
              <a:endCxn id="15" idx="2"/>
            </p:cNvCxnSpPr>
            <p:nvPr/>
          </p:nvCxnSpPr>
          <p:spPr>
            <a:xfrm>
              <a:off x="3377661" y="3429000"/>
              <a:ext cx="2640551" cy="1722891"/>
            </a:xfrm>
            <a:prstGeom prst="straightConnector1">
              <a:avLst/>
            </a:prstGeom>
            <a:ln w="28575">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normAutofit/>
          </a:bodyPr>
          <a:lstStyle/>
          <a:p>
            <a:r>
              <a:rPr lang="en-US" dirty="0"/>
              <a:t>ESETT: Study Drug </a:t>
            </a:r>
            <a:r>
              <a:rPr lang="en-US" dirty="0" smtClean="0"/>
              <a:t>Shipping</a:t>
            </a:r>
            <a:endParaRPr lang="en-US" dirty="0"/>
          </a:p>
        </p:txBody>
      </p:sp>
      <p:sp>
        <p:nvSpPr>
          <p:cNvPr id="12" name="Oval 1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61</a:t>
            </a:fld>
            <a:r>
              <a:rPr lang="en-US" smtClean="0"/>
              <a:t> -</a:t>
            </a:r>
            <a:endParaRPr lang="en-US" dirty="0"/>
          </a:p>
        </p:txBody>
      </p:sp>
    </p:spTree>
    <p:extLst>
      <p:ext uri="{BB962C8B-B14F-4D97-AF65-F5344CB8AC3E}">
        <p14:creationId xmlns:p14="http://schemas.microsoft.com/office/powerpoint/2010/main" val="272251303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Request</a:t>
            </a:r>
            <a:endParaRPr lang="en-US" dirty="0"/>
          </a:p>
        </p:txBody>
      </p:sp>
      <p:sp>
        <p:nvSpPr>
          <p:cNvPr id="11" name="Content Placeholder 10"/>
          <p:cNvSpPr>
            <a:spLocks noGrp="1"/>
          </p:cNvSpPr>
          <p:nvPr>
            <p:ph sz="half" idx="1"/>
          </p:nvPr>
        </p:nvSpPr>
        <p:spPr/>
        <p:txBody>
          <a:bodyPr/>
          <a:lstStyle/>
          <a:p>
            <a:r>
              <a:rPr lang="en-US" sz="3600" dirty="0"/>
              <a:t>Fully managed by </a:t>
            </a:r>
            <a:r>
              <a:rPr lang="en-US" sz="3600" dirty="0" err="1"/>
              <a:t>WebDCU</a:t>
            </a:r>
            <a:r>
              <a:rPr lang="en-US" sz="3600" dirty="0"/>
              <a:t> system</a:t>
            </a:r>
          </a:p>
          <a:p>
            <a:r>
              <a:rPr lang="en-US" sz="3600" dirty="0"/>
              <a:t>How to determine when study drug needed</a:t>
            </a:r>
          </a:p>
          <a:p>
            <a:pPr marL="609494" lvl="1" indent="0">
              <a:buNone/>
            </a:pPr>
            <a:endParaRPr lang="en-US" dirty="0"/>
          </a:p>
          <a:p>
            <a:pPr lvl="1"/>
            <a:endParaRPr lang="en-US" dirty="0"/>
          </a:p>
          <a:p>
            <a:pPr marL="0" indent="0">
              <a:buNone/>
            </a:pPr>
            <a:endParaRPr lang="en-US" dirty="0"/>
          </a:p>
        </p:txBody>
      </p:sp>
      <p:sp>
        <p:nvSpPr>
          <p:cNvPr id="4" name="TextBox 3"/>
          <p:cNvSpPr txBox="1"/>
          <p:nvPr/>
        </p:nvSpPr>
        <p:spPr>
          <a:xfrm>
            <a:off x="829720" y="3733801"/>
            <a:ext cx="10532563" cy="769441"/>
          </a:xfrm>
          <a:prstGeom prst="rect">
            <a:avLst/>
          </a:prstGeom>
          <a:noFill/>
        </p:spPr>
        <p:txBody>
          <a:bodyPr wrap="none" rtlCol="0">
            <a:spAutoFit/>
          </a:bodyPr>
          <a:lstStyle/>
          <a:p>
            <a:pPr algn="ctr"/>
            <a:r>
              <a:rPr lang="en-US" sz="4400" b="1" dirty="0">
                <a:solidFill>
                  <a:schemeClr val="accent5">
                    <a:lumMod val="75000"/>
                  </a:schemeClr>
                </a:solidFill>
              </a:rPr>
              <a:t>Bottles to Ship = Required at Site - Inventory</a:t>
            </a:r>
          </a:p>
        </p:txBody>
      </p:sp>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62</a:t>
            </a:fld>
            <a:r>
              <a:rPr lang="en-US" smtClean="0"/>
              <a:t> -</a:t>
            </a:r>
            <a:endParaRPr lang="en-US" dirty="0"/>
          </a:p>
        </p:txBody>
      </p:sp>
    </p:spTree>
    <p:extLst>
      <p:ext uri="{BB962C8B-B14F-4D97-AF65-F5344CB8AC3E}">
        <p14:creationId xmlns:p14="http://schemas.microsoft.com/office/powerpoint/2010/main" val="942629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1185008" y="2512875"/>
            <a:ext cx="9821984" cy="2554545"/>
          </a:xfrm>
          <a:prstGeom prst="rect">
            <a:avLst/>
          </a:prstGeom>
        </p:spPr>
        <p:txBody>
          <a:bodyPr wrap="square">
            <a:spAutoFit/>
          </a:bodyPr>
          <a:lstStyle/>
          <a:p>
            <a:pPr marL="0" lvl="2" algn="ctr"/>
            <a:r>
              <a:rPr lang="en-US" sz="4000" dirty="0">
                <a:solidFill>
                  <a:srgbClr val="4B4A3B"/>
                </a:solidFill>
              </a:rPr>
              <a:t>1 bottle per age group enrolling</a:t>
            </a:r>
          </a:p>
          <a:p>
            <a:pPr marL="0" lvl="2" algn="ctr"/>
            <a:r>
              <a:rPr lang="en-US" sz="4000" dirty="0">
                <a:solidFill>
                  <a:srgbClr val="4B4A3B"/>
                </a:solidFill>
              </a:rPr>
              <a:t>(pediatric, adult, elderly)</a:t>
            </a:r>
          </a:p>
          <a:p>
            <a:pPr marL="0" lvl="2" algn="ctr"/>
            <a:r>
              <a:rPr lang="en-US" sz="4000" dirty="0">
                <a:solidFill>
                  <a:srgbClr val="4B4A3B"/>
                </a:solidFill>
              </a:rPr>
              <a:t>+</a:t>
            </a:r>
          </a:p>
          <a:p>
            <a:pPr marL="0" lvl="2" algn="ctr"/>
            <a:r>
              <a:rPr lang="en-US" sz="4000" i="1" dirty="0">
                <a:solidFill>
                  <a:srgbClr val="4B4A3B"/>
                </a:solidFill>
              </a:rPr>
              <a:t>N</a:t>
            </a:r>
            <a:r>
              <a:rPr lang="en-US" sz="4000" dirty="0">
                <a:solidFill>
                  <a:srgbClr val="4B4A3B"/>
                </a:solidFill>
              </a:rPr>
              <a:t> backup kit(s)</a:t>
            </a:r>
          </a:p>
        </p:txBody>
      </p:sp>
      <p:sp>
        <p:nvSpPr>
          <p:cNvPr id="2" name="Title 1"/>
          <p:cNvSpPr>
            <a:spLocks noGrp="1"/>
          </p:cNvSpPr>
          <p:nvPr>
            <p:ph type="title"/>
          </p:nvPr>
        </p:nvSpPr>
        <p:spPr/>
        <p:txBody>
          <a:bodyPr>
            <a:normAutofit/>
          </a:bodyPr>
          <a:lstStyle/>
          <a:p>
            <a:r>
              <a:rPr lang="en-US" dirty="0"/>
              <a:t>ESETT: Study Drug </a:t>
            </a:r>
            <a:r>
              <a:rPr lang="en-US" dirty="0" smtClean="0"/>
              <a:t>Request</a:t>
            </a:r>
            <a:endParaRPr lang="en-US" dirty="0"/>
          </a:p>
        </p:txBody>
      </p:sp>
      <p:sp>
        <p:nvSpPr>
          <p:cNvPr id="11" name="TextBox 10"/>
          <p:cNvSpPr txBox="1"/>
          <p:nvPr/>
        </p:nvSpPr>
        <p:spPr>
          <a:xfrm>
            <a:off x="963070" y="1369022"/>
            <a:ext cx="10532563" cy="769441"/>
          </a:xfrm>
          <a:prstGeom prst="rect">
            <a:avLst/>
          </a:prstGeom>
          <a:noFill/>
        </p:spPr>
        <p:txBody>
          <a:bodyPr wrap="none" rtlCol="0">
            <a:spAutoFit/>
          </a:bodyPr>
          <a:lstStyle/>
          <a:p>
            <a:r>
              <a:rPr lang="en-US" sz="4400" b="1" dirty="0">
                <a:solidFill>
                  <a:schemeClr val="accent1">
                    <a:lumMod val="50000"/>
                  </a:schemeClr>
                </a:solidFill>
              </a:rPr>
              <a:t>Bottles to Ship = </a:t>
            </a:r>
            <a:r>
              <a:rPr lang="en-US" sz="4400" b="1" dirty="0">
                <a:solidFill>
                  <a:schemeClr val="accent5">
                    <a:lumMod val="75000"/>
                  </a:schemeClr>
                </a:solidFill>
              </a:rPr>
              <a:t>Required at Site </a:t>
            </a:r>
            <a:r>
              <a:rPr lang="en-US" sz="4400" b="1" dirty="0">
                <a:solidFill>
                  <a:schemeClr val="accent1">
                    <a:lumMod val="50000"/>
                  </a:schemeClr>
                </a:solidFill>
              </a:rPr>
              <a:t>- Inventory</a:t>
            </a:r>
          </a:p>
        </p:txBody>
      </p:sp>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63</a:t>
            </a:fld>
            <a:r>
              <a:rPr lang="en-US" smtClean="0"/>
              <a:t> -</a:t>
            </a:r>
            <a:endParaRPr lang="en-US" dirty="0"/>
          </a:p>
        </p:txBody>
      </p:sp>
    </p:spTree>
    <p:extLst>
      <p:ext uri="{BB962C8B-B14F-4D97-AF65-F5344CB8AC3E}">
        <p14:creationId xmlns:p14="http://schemas.microsoft.com/office/powerpoint/2010/main" val="157103451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63070" y="1369022"/>
            <a:ext cx="10532563" cy="769441"/>
          </a:xfrm>
          <a:prstGeom prst="rect">
            <a:avLst/>
          </a:prstGeom>
          <a:noFill/>
        </p:spPr>
        <p:txBody>
          <a:bodyPr wrap="none" rtlCol="0">
            <a:spAutoFit/>
          </a:bodyPr>
          <a:lstStyle/>
          <a:p>
            <a:r>
              <a:rPr lang="en-US" sz="4400" b="1" dirty="0">
                <a:solidFill>
                  <a:schemeClr val="accent1">
                    <a:lumMod val="50000"/>
                  </a:schemeClr>
                </a:solidFill>
              </a:rPr>
              <a:t>Bottles to Ship = Required at Site - </a:t>
            </a:r>
            <a:r>
              <a:rPr lang="en-US" sz="4400" b="1" dirty="0">
                <a:solidFill>
                  <a:schemeClr val="accent5">
                    <a:lumMod val="75000"/>
                  </a:schemeClr>
                </a:solidFill>
              </a:rPr>
              <a:t>Inventory</a:t>
            </a:r>
          </a:p>
        </p:txBody>
      </p:sp>
      <p:sp>
        <p:nvSpPr>
          <p:cNvPr id="12" name="Rectangle 11"/>
          <p:cNvSpPr/>
          <p:nvPr/>
        </p:nvSpPr>
        <p:spPr>
          <a:xfrm>
            <a:off x="1185008" y="2512874"/>
            <a:ext cx="9821984" cy="1938992"/>
          </a:xfrm>
          <a:prstGeom prst="rect">
            <a:avLst/>
          </a:prstGeom>
        </p:spPr>
        <p:txBody>
          <a:bodyPr wrap="square">
            <a:spAutoFit/>
          </a:bodyPr>
          <a:lstStyle/>
          <a:p>
            <a:pPr marL="0" lvl="2" algn="ctr"/>
            <a:r>
              <a:rPr lang="en-US" sz="4000" dirty="0">
                <a:solidFill>
                  <a:srgbClr val="4B4A3B"/>
                </a:solidFill>
              </a:rPr>
              <a:t>Received at site</a:t>
            </a:r>
          </a:p>
          <a:p>
            <a:pPr marL="0" lvl="2" algn="ctr"/>
            <a:r>
              <a:rPr lang="en-US" sz="4000" dirty="0">
                <a:solidFill>
                  <a:srgbClr val="4B4A3B"/>
                </a:solidFill>
              </a:rPr>
              <a:t>+</a:t>
            </a:r>
          </a:p>
          <a:p>
            <a:pPr marL="0" lvl="2" algn="ctr"/>
            <a:r>
              <a:rPr lang="en-US" sz="4000" dirty="0">
                <a:solidFill>
                  <a:srgbClr val="4B4A3B"/>
                </a:solidFill>
              </a:rPr>
              <a:t>Shipping request posted but not received</a:t>
            </a:r>
          </a:p>
        </p:txBody>
      </p:sp>
      <p:sp>
        <p:nvSpPr>
          <p:cNvPr id="2" name="Title 1"/>
          <p:cNvSpPr>
            <a:spLocks noGrp="1"/>
          </p:cNvSpPr>
          <p:nvPr>
            <p:ph type="title"/>
          </p:nvPr>
        </p:nvSpPr>
        <p:spPr/>
        <p:txBody>
          <a:bodyPr>
            <a:normAutofit/>
          </a:bodyPr>
          <a:lstStyle/>
          <a:p>
            <a:r>
              <a:rPr lang="en-US" dirty="0"/>
              <a:t>ESETT: Study Drug </a:t>
            </a:r>
            <a:r>
              <a:rPr lang="en-US" dirty="0" smtClean="0"/>
              <a:t>Request</a:t>
            </a:r>
            <a:endParaRPr lang="en-US" dirty="0"/>
          </a:p>
        </p:txBody>
      </p:sp>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64</a:t>
            </a:fld>
            <a:r>
              <a:rPr lang="en-US" smtClean="0"/>
              <a:t> -</a:t>
            </a:r>
            <a:endParaRPr lang="en-US" dirty="0"/>
          </a:p>
        </p:txBody>
      </p:sp>
    </p:spTree>
    <p:extLst>
      <p:ext uri="{BB962C8B-B14F-4D97-AF65-F5344CB8AC3E}">
        <p14:creationId xmlns:p14="http://schemas.microsoft.com/office/powerpoint/2010/main" val="34482431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Request</a:t>
            </a:r>
            <a:endParaRPr lang="en-US" dirty="0"/>
          </a:p>
        </p:txBody>
      </p:sp>
      <p:sp>
        <p:nvSpPr>
          <p:cNvPr id="10" name="Content Placeholder 2"/>
          <p:cNvSpPr>
            <a:spLocks noGrp="1"/>
          </p:cNvSpPr>
          <p:nvPr>
            <p:ph sz="half" idx="1"/>
          </p:nvPr>
        </p:nvSpPr>
        <p:spPr/>
        <p:txBody>
          <a:bodyPr>
            <a:normAutofit/>
          </a:bodyPr>
          <a:lstStyle/>
          <a:p>
            <a:r>
              <a:rPr lang="en-US" sz="3600" dirty="0"/>
              <a:t>When check if request needed</a:t>
            </a:r>
            <a:endParaRPr lang="en-US" sz="3600" dirty="0" smtClean="0"/>
          </a:p>
          <a:p>
            <a:pPr lvl="1"/>
            <a:r>
              <a:rPr lang="en-US" sz="3200" dirty="0"/>
              <a:t>Site </a:t>
            </a:r>
            <a:r>
              <a:rPr lang="en-US" sz="3200" dirty="0" smtClean="0"/>
              <a:t>ready to receive investigational drug</a:t>
            </a:r>
          </a:p>
          <a:p>
            <a:pPr lvl="1"/>
            <a:r>
              <a:rPr lang="en-US" sz="3200" dirty="0" smtClean="0"/>
              <a:t>Used </a:t>
            </a:r>
            <a:r>
              <a:rPr lang="en-US" sz="3200" dirty="0"/>
              <a:t>on subject</a:t>
            </a:r>
          </a:p>
          <a:p>
            <a:pPr lvl="1"/>
            <a:r>
              <a:rPr lang="en-US" sz="3200" dirty="0"/>
              <a:t>Removed from inventory (damaged, expired</a:t>
            </a:r>
            <a:r>
              <a:rPr lang="en-US" sz="3200" dirty="0" smtClean="0"/>
              <a:t>)</a:t>
            </a:r>
          </a:p>
          <a:p>
            <a:pPr marL="609494" lvl="1" indent="0">
              <a:buNone/>
            </a:pPr>
            <a:endParaRPr lang="en-US" sz="3200" dirty="0" smtClean="0"/>
          </a:p>
          <a:p>
            <a:r>
              <a:rPr lang="en-US" sz="3600" dirty="0" smtClean="0"/>
              <a:t>Drug supply script triggered</a:t>
            </a:r>
            <a:endParaRPr lang="en-US" sz="3600" dirty="0"/>
          </a:p>
        </p:txBody>
      </p:sp>
      <p:sp>
        <p:nvSpPr>
          <p:cNvPr id="4" name="Oval 3"/>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65</a:t>
            </a:fld>
            <a:r>
              <a:rPr lang="en-US" smtClean="0"/>
              <a:t> -</a:t>
            </a:r>
            <a:endParaRPr lang="en-US" dirty="0"/>
          </a:p>
        </p:txBody>
      </p:sp>
    </p:spTree>
    <p:extLst>
      <p:ext uri="{BB962C8B-B14F-4D97-AF65-F5344CB8AC3E}">
        <p14:creationId xmlns:p14="http://schemas.microsoft.com/office/powerpoint/2010/main" val="2601933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fade">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fade">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5" end="5"/>
                                            </p:txEl>
                                          </p:spTgt>
                                        </p:tgtEl>
                                        <p:attrNameLst>
                                          <p:attrName>style.visibility</p:attrName>
                                        </p:attrNameLst>
                                      </p:cBhvr>
                                      <p:to>
                                        <p:strVal val="visible"/>
                                      </p:to>
                                    </p:set>
                                    <p:animEffect transition="in" filter="fade">
                                      <p:cBhvr>
                                        <p:cTn id="22"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88" y="1"/>
            <a:ext cx="12192000" cy="584775"/>
            <a:chOff x="0" y="0"/>
            <a:chExt cx="12192000" cy="584775"/>
          </a:xfrm>
        </p:grpSpPr>
        <p:sp>
          <p:nvSpPr>
            <p:cNvPr id="5" name="TextBox 4"/>
            <p:cNvSpPr txBox="1"/>
            <p:nvPr/>
          </p:nvSpPr>
          <p:spPr>
            <a:xfrm>
              <a:off x="2310861" y="0"/>
              <a:ext cx="7570274" cy="584775"/>
            </a:xfrm>
            <a:prstGeom prst="rect">
              <a:avLst/>
            </a:prstGeom>
            <a:noFill/>
          </p:spPr>
          <p:txBody>
            <a:bodyPr wrap="square" rtlCol="0">
              <a:spAutoFit/>
            </a:bodyPr>
            <a:lstStyle/>
            <a:p>
              <a:pPr algn="ctr"/>
              <a:r>
                <a:rPr lang="en-US" altLang="zh-CN" sz="3200" dirty="0">
                  <a:solidFill>
                    <a:srgbClr val="002060"/>
                  </a:solidFill>
                  <a:effectLst>
                    <a:outerShdw blurRad="38100" dist="38100" dir="2700000" algn="tl">
                      <a:srgbClr val="000000">
                        <a:alpha val="43137"/>
                      </a:srgbClr>
                    </a:outerShdw>
                  </a:effectLst>
                  <a:ea typeface="FangSong" panose="02010609060101010101" pitchFamily="49" charset="-122"/>
                </a:rPr>
                <a:t>ESETT: Study Drug Resupply Algorithm</a:t>
              </a:r>
              <a:endParaRPr lang="en-US" sz="3200" dirty="0">
                <a:solidFill>
                  <a:srgbClr val="002060"/>
                </a:solidFill>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3"/>
            <a:stretch>
              <a:fillRect/>
            </a:stretch>
          </p:blipFill>
          <p:spPr>
            <a:xfrm>
              <a:off x="70086" y="23245"/>
              <a:ext cx="1231541" cy="481581"/>
            </a:xfrm>
            <a:prstGeom prst="rect">
              <a:avLst/>
            </a:prstGeom>
          </p:spPr>
        </p:pic>
        <p:pic>
          <p:nvPicPr>
            <p:cNvPr id="7" name="Picture 6"/>
            <p:cNvPicPr>
              <a:picLocks noChangeAspect="1"/>
            </p:cNvPicPr>
            <p:nvPr/>
          </p:nvPicPr>
          <p:blipFill>
            <a:blip r:embed="rId4"/>
            <a:stretch>
              <a:fillRect/>
            </a:stretch>
          </p:blipFill>
          <p:spPr>
            <a:xfrm>
              <a:off x="10245341" y="23245"/>
              <a:ext cx="1946659" cy="488078"/>
            </a:xfrm>
            <a:prstGeom prst="rect">
              <a:avLst/>
            </a:prstGeom>
          </p:spPr>
        </p:pic>
        <p:cxnSp>
          <p:nvCxnSpPr>
            <p:cNvPr id="8" name="Straight Connector 7"/>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9" name="Group 78"/>
          <p:cNvGrpSpPr/>
          <p:nvPr/>
        </p:nvGrpSpPr>
        <p:grpSpPr>
          <a:xfrm>
            <a:off x="218993" y="2539119"/>
            <a:ext cx="11754014" cy="1510333"/>
            <a:chOff x="227012" y="2539118"/>
            <a:chExt cx="11754014" cy="1510333"/>
          </a:xfrm>
        </p:grpSpPr>
        <p:sp>
          <p:nvSpPr>
            <p:cNvPr id="21" name="Rounded Rectangle 20"/>
            <p:cNvSpPr/>
            <p:nvPr/>
          </p:nvSpPr>
          <p:spPr>
            <a:xfrm>
              <a:off x="5171362" y="2539118"/>
              <a:ext cx="1865314" cy="151033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a:t>Assign </a:t>
              </a:r>
              <a:r>
                <a:rPr lang="en-US" sz="2400" dirty="0" err="1"/>
                <a:t>Tx</a:t>
              </a:r>
              <a:r>
                <a:rPr lang="en-US" sz="2400" dirty="0"/>
                <a:t> Arm</a:t>
              </a:r>
            </a:p>
            <a:p>
              <a:pPr algn="ctr"/>
              <a:r>
                <a:rPr lang="en-US" sz="2400" dirty="0"/>
                <a:t>(randomize)</a:t>
              </a:r>
            </a:p>
          </p:txBody>
        </p:sp>
        <p:sp>
          <p:nvSpPr>
            <p:cNvPr id="75" name="Rounded Rectangle 74"/>
            <p:cNvSpPr/>
            <p:nvPr/>
          </p:nvSpPr>
          <p:spPr>
            <a:xfrm>
              <a:off x="7643537" y="2539118"/>
              <a:ext cx="1865314" cy="151033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a:t>Post</a:t>
              </a:r>
            </a:p>
            <a:p>
              <a:pPr algn="ctr"/>
              <a:r>
                <a:rPr lang="en-US" sz="2400" dirty="0"/>
                <a:t>Request</a:t>
              </a:r>
            </a:p>
          </p:txBody>
        </p:sp>
        <p:sp>
          <p:nvSpPr>
            <p:cNvPr id="76" name="Rounded Rectangle 75"/>
            <p:cNvSpPr/>
            <p:nvPr/>
          </p:nvSpPr>
          <p:spPr>
            <a:xfrm>
              <a:off x="10115712" y="2539118"/>
              <a:ext cx="1865314" cy="151033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a:t>END</a:t>
              </a:r>
            </a:p>
          </p:txBody>
        </p:sp>
        <p:sp>
          <p:nvSpPr>
            <p:cNvPr id="77" name="Rounded Rectangle 76"/>
            <p:cNvSpPr/>
            <p:nvPr/>
          </p:nvSpPr>
          <p:spPr>
            <a:xfrm>
              <a:off x="2699187" y="2539118"/>
              <a:ext cx="1865314" cy="151033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a:t>1 request for site/age</a:t>
              </a:r>
            </a:p>
          </p:txBody>
        </p:sp>
        <p:sp>
          <p:nvSpPr>
            <p:cNvPr id="78" name="Rounded Rectangle 77"/>
            <p:cNvSpPr/>
            <p:nvPr/>
          </p:nvSpPr>
          <p:spPr>
            <a:xfrm>
              <a:off x="227012" y="2539118"/>
              <a:ext cx="1865314" cy="1510333"/>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a:t>Any drug needed</a:t>
              </a:r>
            </a:p>
            <a:p>
              <a:pPr algn="ctr"/>
              <a:r>
                <a:rPr lang="en-US" sz="2400" dirty="0"/>
                <a:t>(formula)</a:t>
              </a:r>
            </a:p>
          </p:txBody>
        </p:sp>
      </p:grpSp>
      <p:cxnSp>
        <p:nvCxnSpPr>
          <p:cNvPr id="81" name="Straight Arrow Connector 80"/>
          <p:cNvCxnSpPr>
            <a:stCxn id="78" idx="3"/>
            <a:endCxn id="77" idx="1"/>
          </p:cNvCxnSpPr>
          <p:nvPr/>
        </p:nvCxnSpPr>
        <p:spPr>
          <a:xfrm>
            <a:off x="2084308" y="3294285"/>
            <a:ext cx="606861" cy="0"/>
          </a:xfrm>
          <a:prstGeom prst="straightConnector1">
            <a:avLst/>
          </a:prstGeom>
          <a:ln w="5715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77" idx="3"/>
            <a:endCxn id="21" idx="1"/>
          </p:cNvCxnSpPr>
          <p:nvPr/>
        </p:nvCxnSpPr>
        <p:spPr>
          <a:xfrm>
            <a:off x="4556483" y="3294285"/>
            <a:ext cx="606861" cy="0"/>
          </a:xfrm>
          <a:prstGeom prst="straightConnector1">
            <a:avLst/>
          </a:prstGeom>
          <a:ln w="5715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21" idx="3"/>
            <a:endCxn id="75" idx="1"/>
          </p:cNvCxnSpPr>
          <p:nvPr/>
        </p:nvCxnSpPr>
        <p:spPr>
          <a:xfrm>
            <a:off x="7028658" y="3294285"/>
            <a:ext cx="606861" cy="0"/>
          </a:xfrm>
          <a:prstGeom prst="straightConnector1">
            <a:avLst/>
          </a:prstGeom>
          <a:ln w="5715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0" name="Elbow Connector 89"/>
          <p:cNvCxnSpPr>
            <a:stCxn id="75" idx="2"/>
            <a:endCxn id="78" idx="2"/>
          </p:cNvCxnSpPr>
          <p:nvPr/>
        </p:nvCxnSpPr>
        <p:spPr>
          <a:xfrm rot="5400000">
            <a:off x="4859913" y="341190"/>
            <a:ext cx="12700" cy="7416525"/>
          </a:xfrm>
          <a:prstGeom prst="bentConnector3">
            <a:avLst>
              <a:gd name="adj1" fmla="val 4200000"/>
            </a:avLst>
          </a:prstGeom>
          <a:ln w="57150">
            <a:solidFill>
              <a:schemeClr val="accent5">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4" name="Elbow Connector 93"/>
          <p:cNvCxnSpPr>
            <a:stCxn id="78" idx="0"/>
            <a:endCxn id="76" idx="0"/>
          </p:cNvCxnSpPr>
          <p:nvPr/>
        </p:nvCxnSpPr>
        <p:spPr>
          <a:xfrm rot="5400000" flipH="1" flipV="1">
            <a:off x="6096000" y="-2405232"/>
            <a:ext cx="12700" cy="9888700"/>
          </a:xfrm>
          <a:prstGeom prst="bentConnector3">
            <a:avLst>
              <a:gd name="adj1" fmla="val 4819354"/>
            </a:avLst>
          </a:prstGeom>
          <a:ln w="571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66</a:t>
            </a:fld>
            <a:r>
              <a:rPr lang="en-US" smtClean="0"/>
              <a:t> -</a:t>
            </a:r>
            <a:endParaRPr lang="en-US" dirty="0"/>
          </a:p>
        </p:txBody>
      </p:sp>
    </p:spTree>
    <p:extLst>
      <p:ext uri="{BB962C8B-B14F-4D97-AF65-F5344CB8AC3E}">
        <p14:creationId xmlns:p14="http://schemas.microsoft.com/office/powerpoint/2010/main" val="86692073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Shipping</a:t>
            </a:r>
            <a:endParaRPr lang="en-US" dirty="0"/>
          </a:p>
        </p:txBody>
      </p:sp>
      <p:sp>
        <p:nvSpPr>
          <p:cNvPr id="3" name="Content Placeholder 2"/>
          <p:cNvSpPr>
            <a:spLocks noGrp="1"/>
          </p:cNvSpPr>
          <p:nvPr>
            <p:ph idx="4294967295"/>
          </p:nvPr>
        </p:nvSpPr>
        <p:spPr>
          <a:xfrm>
            <a:off x="838200" y="1228725"/>
            <a:ext cx="11268075" cy="1371600"/>
          </a:xfrm>
        </p:spPr>
        <p:txBody>
          <a:bodyPr>
            <a:normAutofit/>
          </a:bodyPr>
          <a:lstStyle/>
          <a:p>
            <a:pPr marL="0" indent="0" algn="ctr">
              <a:buNone/>
            </a:pPr>
            <a:r>
              <a:rPr lang="en-US" sz="3600" b="1" dirty="0"/>
              <a:t>Pharmacy receives email whenever </a:t>
            </a:r>
            <a:endParaRPr lang="en-US" sz="3600" b="1" dirty="0" smtClean="0"/>
          </a:p>
          <a:p>
            <a:pPr marL="0" indent="0" algn="ctr">
              <a:buNone/>
            </a:pPr>
            <a:r>
              <a:rPr lang="en-US" sz="3600" b="1" dirty="0" smtClean="0"/>
              <a:t>new </a:t>
            </a:r>
            <a:r>
              <a:rPr lang="en-US" sz="3600" b="1" dirty="0"/>
              <a:t>requests are </a:t>
            </a:r>
            <a:r>
              <a:rPr lang="en-US" sz="3600" b="1" dirty="0" smtClean="0"/>
              <a:t>posted</a:t>
            </a:r>
            <a:endParaRPr lang="en-US" sz="3600" b="1" dirty="0"/>
          </a:p>
          <a:p>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6025" y="2452363"/>
            <a:ext cx="7534275" cy="3254408"/>
          </a:xfrm>
          <a:prstGeom prst="rect">
            <a:avLst/>
          </a:prstGeom>
        </p:spPr>
      </p:pic>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67</a:t>
            </a:fld>
            <a:r>
              <a:rPr lang="en-US" smtClean="0"/>
              <a:t> -</a:t>
            </a:r>
            <a:endParaRPr lang="en-US" dirty="0"/>
          </a:p>
        </p:txBody>
      </p:sp>
    </p:spTree>
    <p:extLst>
      <p:ext uri="{BB962C8B-B14F-4D97-AF65-F5344CB8AC3E}">
        <p14:creationId xmlns:p14="http://schemas.microsoft.com/office/powerpoint/2010/main" val="760080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t>ESETT: Study Drug </a:t>
            </a:r>
            <a:r>
              <a:rPr lang="en-US" dirty="0" smtClean="0"/>
              <a:t>Shipping</a:t>
            </a:r>
            <a:endParaRPr lang="en-US" dirty="0"/>
          </a:p>
        </p:txBody>
      </p:sp>
      <p:sp>
        <p:nvSpPr>
          <p:cNvPr id="3" name="Content Placeholder 2"/>
          <p:cNvSpPr>
            <a:spLocks noGrp="1"/>
          </p:cNvSpPr>
          <p:nvPr>
            <p:ph idx="4294967295"/>
          </p:nvPr>
        </p:nvSpPr>
        <p:spPr>
          <a:xfrm>
            <a:off x="1287463" y="1155360"/>
            <a:ext cx="10971212" cy="990600"/>
          </a:xfrm>
        </p:spPr>
        <p:txBody>
          <a:bodyPr>
            <a:normAutofit/>
          </a:bodyPr>
          <a:lstStyle/>
          <a:p>
            <a:pPr marL="0" indent="0">
              <a:buNone/>
            </a:pPr>
            <a:r>
              <a:rPr lang="en-US" sz="3600" dirty="0"/>
              <a:t>Request tells pharmacy what treatment is needed</a:t>
            </a:r>
          </a:p>
          <a:p>
            <a:pPr lvl="1"/>
            <a:r>
              <a:rPr lang="en-US" dirty="0"/>
              <a:t>Includes color coding to indicate age group</a:t>
            </a:r>
          </a:p>
          <a:p>
            <a:endParaRPr lang="en-US" sz="3600" dirty="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0338" y="2145960"/>
            <a:ext cx="9294812" cy="3860639"/>
          </a:xfrm>
          <a:prstGeom prst="rect">
            <a:avLst/>
          </a:prstGeom>
        </p:spPr>
      </p:pic>
      <p:sp>
        <p:nvSpPr>
          <p:cNvPr id="11" name="Rectangle 10"/>
          <p:cNvSpPr/>
          <p:nvPr/>
        </p:nvSpPr>
        <p:spPr>
          <a:xfrm>
            <a:off x="3009900" y="2714625"/>
            <a:ext cx="2571750" cy="329197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68</a:t>
            </a:fld>
            <a:r>
              <a:rPr lang="en-US" smtClean="0"/>
              <a:t> -</a:t>
            </a:r>
            <a:endParaRPr lang="en-US" dirty="0"/>
          </a:p>
        </p:txBody>
      </p:sp>
    </p:spTree>
    <p:extLst>
      <p:ext uri="{BB962C8B-B14F-4D97-AF65-F5344CB8AC3E}">
        <p14:creationId xmlns:p14="http://schemas.microsoft.com/office/powerpoint/2010/main" val="24115998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Shipping</a:t>
            </a:r>
            <a:endParaRPr lang="en-US" dirty="0"/>
          </a:p>
        </p:txBody>
      </p:sp>
      <p:sp>
        <p:nvSpPr>
          <p:cNvPr id="3" name="Content Placeholder 2"/>
          <p:cNvSpPr>
            <a:spLocks noGrp="1"/>
          </p:cNvSpPr>
          <p:nvPr>
            <p:ph idx="4294967295"/>
          </p:nvPr>
        </p:nvSpPr>
        <p:spPr>
          <a:xfrm>
            <a:off x="906463" y="1238250"/>
            <a:ext cx="10971212" cy="990600"/>
          </a:xfrm>
        </p:spPr>
        <p:txBody>
          <a:bodyPr>
            <a:normAutofit/>
          </a:bodyPr>
          <a:lstStyle/>
          <a:p>
            <a:pPr marL="0" indent="0">
              <a:buNone/>
            </a:pPr>
            <a:r>
              <a:rPr lang="en-US" sz="4000" b="1" dirty="0"/>
              <a:t>Color coded sticker applied to study drug bottle</a:t>
            </a:r>
          </a:p>
          <a:p>
            <a:endParaRPr lang="en-US"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0526" y="2095578"/>
            <a:ext cx="2816393" cy="4268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5257800" y="4229876"/>
            <a:ext cx="838200" cy="838200"/>
          </a:xfrm>
          <a:prstGeom prst="ellipse">
            <a:avLst/>
          </a:prstGeom>
          <a:solidFill>
            <a:srgbClr val="EFE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69</a:t>
            </a:fld>
            <a:r>
              <a:rPr lang="en-US" smtClean="0"/>
              <a:t> -</a:t>
            </a:r>
            <a:endParaRPr lang="en-US" dirty="0"/>
          </a:p>
        </p:txBody>
      </p:sp>
    </p:spTree>
    <p:extLst>
      <p:ext uri="{BB962C8B-B14F-4D97-AF65-F5344CB8AC3E}">
        <p14:creationId xmlns:p14="http://schemas.microsoft.com/office/powerpoint/2010/main" val="37296029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7</a:t>
            </a:fld>
            <a:r>
              <a:rPr lang="en-US" smtClean="0"/>
              <a:t> -</a:t>
            </a:r>
            <a:endParaRPr lang="en-US" dirty="0"/>
          </a:p>
        </p:txBody>
      </p:sp>
      <p:sp>
        <p:nvSpPr>
          <p:cNvPr id="9" name="Cube 8"/>
          <p:cNvSpPr/>
          <p:nvPr/>
        </p:nvSpPr>
        <p:spPr>
          <a:xfrm>
            <a:off x="6180897" y="1265161"/>
            <a:ext cx="4935794" cy="2609364"/>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724092" y="1418433"/>
            <a:ext cx="1122889" cy="369332"/>
          </a:xfrm>
          <a:prstGeom prst="rect">
            <a:avLst/>
          </a:prstGeom>
          <a:solidFill>
            <a:schemeClr val="bg1"/>
          </a:solidFill>
          <a:ln w="6350">
            <a:solidFill>
              <a:schemeClr val="tx1"/>
            </a:solidFill>
          </a:ln>
        </p:spPr>
        <p:txBody>
          <a:bodyPr wrap="square" rtlCol="0">
            <a:spAutoFit/>
          </a:bodyPr>
          <a:lstStyle/>
          <a:p>
            <a:pPr algn="ctr"/>
            <a:r>
              <a:rPr lang="en-US" dirty="0" smtClean="0"/>
              <a:t>Kit 8745</a:t>
            </a:r>
            <a:endParaRPr lang="en-US" dirty="0"/>
          </a:p>
        </p:txBody>
      </p:sp>
      <p:grpSp>
        <p:nvGrpSpPr>
          <p:cNvPr id="11" name="Group 10"/>
          <p:cNvGrpSpPr/>
          <p:nvPr/>
        </p:nvGrpSpPr>
        <p:grpSpPr>
          <a:xfrm>
            <a:off x="634587" y="3566036"/>
            <a:ext cx="2628900" cy="2521383"/>
            <a:chOff x="688518" y="1937917"/>
            <a:chExt cx="2628900" cy="2521383"/>
          </a:xfrm>
        </p:grpSpPr>
        <p:grpSp>
          <p:nvGrpSpPr>
            <p:cNvPr id="12" name="Group 11"/>
            <p:cNvGrpSpPr/>
            <p:nvPr/>
          </p:nvGrpSpPr>
          <p:grpSpPr>
            <a:xfrm>
              <a:off x="976462" y="1937917"/>
              <a:ext cx="1005840" cy="1618699"/>
              <a:chOff x="970223" y="3819064"/>
              <a:chExt cx="1005840" cy="1618699"/>
            </a:xfrm>
          </p:grpSpPr>
          <p:sp>
            <p:nvSpPr>
              <p:cNvPr id="14" name="Can 13"/>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5" name="Can 14"/>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16" name="Group 15"/>
              <p:cNvGrpSpPr/>
              <p:nvPr/>
            </p:nvGrpSpPr>
            <p:grpSpPr>
              <a:xfrm>
                <a:off x="989700" y="4425170"/>
                <a:ext cx="977291" cy="1003139"/>
                <a:chOff x="5178132" y="5221427"/>
                <a:chExt cx="977291" cy="1003139"/>
              </a:xfrm>
            </p:grpSpPr>
            <p:sp>
              <p:nvSpPr>
                <p:cNvPr id="18" name="Oval 17"/>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Process 18"/>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Process 20"/>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Process 22"/>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Process 24"/>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Process 26"/>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Process 28"/>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Process 30"/>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8003</a:t>
                </a:r>
                <a:endParaRPr lang="en-US" dirty="0"/>
              </a:p>
            </p:txBody>
          </p:sp>
        </p:grpSp>
        <p:sp>
          <p:nvSpPr>
            <p:cNvPr id="13" name="Rectangle 12"/>
            <p:cNvSpPr/>
            <p:nvPr/>
          </p:nvSpPr>
          <p:spPr>
            <a:xfrm>
              <a:off x="688518" y="3874525"/>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grpSp>
        <p:nvGrpSpPr>
          <p:cNvPr id="32" name="Group 31"/>
          <p:cNvGrpSpPr/>
          <p:nvPr/>
        </p:nvGrpSpPr>
        <p:grpSpPr>
          <a:xfrm>
            <a:off x="3263487" y="3604110"/>
            <a:ext cx="2173199" cy="2445234"/>
            <a:chOff x="3543652" y="2014066"/>
            <a:chExt cx="2173199" cy="2445234"/>
          </a:xfrm>
        </p:grpSpPr>
        <p:grpSp>
          <p:nvGrpSpPr>
            <p:cNvPr id="33" name="Group 32"/>
            <p:cNvGrpSpPr/>
            <p:nvPr/>
          </p:nvGrpSpPr>
          <p:grpSpPr>
            <a:xfrm>
              <a:off x="3624412" y="2014066"/>
              <a:ext cx="1005840" cy="1618699"/>
              <a:chOff x="2740645" y="2971005"/>
              <a:chExt cx="1005840" cy="1618699"/>
            </a:xfrm>
          </p:grpSpPr>
          <p:sp>
            <p:nvSpPr>
              <p:cNvPr id="35" name="Can 34"/>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36" name="Can 35"/>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37" name="Oval 36"/>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Process 37"/>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Process 39"/>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Process 41"/>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lowchart: Process 43"/>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Process 45"/>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lowchart: Process 47"/>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lowchart: Process 49"/>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2913</a:t>
                </a:r>
                <a:endParaRPr lang="en-US" dirty="0"/>
              </a:p>
            </p:txBody>
          </p:sp>
        </p:grpSp>
        <p:sp>
          <p:nvSpPr>
            <p:cNvPr id="34" name="Rectangle 33"/>
            <p:cNvSpPr/>
            <p:nvPr/>
          </p:nvSpPr>
          <p:spPr>
            <a:xfrm>
              <a:off x="3543652" y="3874525"/>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grpSp>
        <p:nvGrpSpPr>
          <p:cNvPr id="53" name="Group 52"/>
          <p:cNvGrpSpPr/>
          <p:nvPr/>
        </p:nvGrpSpPr>
        <p:grpSpPr>
          <a:xfrm>
            <a:off x="6571972" y="2127463"/>
            <a:ext cx="2628900" cy="2413117"/>
            <a:chOff x="6571972" y="2127463"/>
            <a:chExt cx="2628900" cy="2413117"/>
          </a:xfrm>
        </p:grpSpPr>
        <p:grpSp>
          <p:nvGrpSpPr>
            <p:cNvPr id="54" name="Group 53"/>
            <p:cNvGrpSpPr/>
            <p:nvPr/>
          </p:nvGrpSpPr>
          <p:grpSpPr>
            <a:xfrm>
              <a:off x="6880582" y="2127463"/>
              <a:ext cx="1005840" cy="1618699"/>
              <a:chOff x="970223" y="3819064"/>
              <a:chExt cx="1005840" cy="1618699"/>
            </a:xfrm>
          </p:grpSpPr>
          <p:sp>
            <p:nvSpPr>
              <p:cNvPr id="56" name="Can 55"/>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57" name="Can 56"/>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58" name="Group 57"/>
              <p:cNvGrpSpPr/>
              <p:nvPr/>
            </p:nvGrpSpPr>
            <p:grpSpPr>
              <a:xfrm>
                <a:off x="989700" y="4425170"/>
                <a:ext cx="977291" cy="1003139"/>
                <a:chOff x="5178132" y="5221427"/>
                <a:chExt cx="977291" cy="1003139"/>
              </a:xfrm>
            </p:grpSpPr>
            <p:sp>
              <p:nvSpPr>
                <p:cNvPr id="60" name="Oval 59"/>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Process 60"/>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lowchart: Process 62"/>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lowchart: Process 64"/>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Process 66"/>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lowchart: Process 68"/>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lowchart: Process 70"/>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lowchart: Process 72"/>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8003</a:t>
                </a:r>
                <a:endParaRPr lang="en-US" dirty="0"/>
              </a:p>
            </p:txBody>
          </p:sp>
        </p:grpSp>
        <p:sp>
          <p:nvSpPr>
            <p:cNvPr id="55" name="Rectangle 54"/>
            <p:cNvSpPr/>
            <p:nvPr/>
          </p:nvSpPr>
          <p:spPr>
            <a:xfrm>
              <a:off x="6571972" y="3955805"/>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grpSp>
        <p:nvGrpSpPr>
          <p:cNvPr id="74" name="Group 73"/>
          <p:cNvGrpSpPr/>
          <p:nvPr/>
        </p:nvGrpSpPr>
        <p:grpSpPr>
          <a:xfrm>
            <a:off x="8648794" y="2127463"/>
            <a:ext cx="2188691" cy="2413117"/>
            <a:chOff x="8648794" y="2127463"/>
            <a:chExt cx="2188691" cy="2413117"/>
          </a:xfrm>
        </p:grpSpPr>
        <p:grpSp>
          <p:nvGrpSpPr>
            <p:cNvPr id="75" name="Group 74"/>
            <p:cNvGrpSpPr/>
            <p:nvPr/>
          </p:nvGrpSpPr>
          <p:grpSpPr>
            <a:xfrm>
              <a:off x="8648794" y="2127463"/>
              <a:ext cx="1005840" cy="1618699"/>
              <a:chOff x="2740645" y="2971005"/>
              <a:chExt cx="1005840" cy="1618699"/>
            </a:xfrm>
          </p:grpSpPr>
          <p:sp>
            <p:nvSpPr>
              <p:cNvPr id="77" name="Can 76"/>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78" name="Can 77"/>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79" name="Oval 78"/>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lowchart: Process 79"/>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lowchart: Process 81"/>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lowchart: Process 83"/>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lowchart: Process 85"/>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lowchart: Process 87"/>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lowchart: Process 89"/>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Process 91"/>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6067</a:t>
                </a:r>
                <a:endParaRPr lang="en-US" dirty="0"/>
              </a:p>
            </p:txBody>
          </p:sp>
        </p:grpSp>
        <p:sp>
          <p:nvSpPr>
            <p:cNvPr id="76" name="Rectangle 75"/>
            <p:cNvSpPr/>
            <p:nvPr/>
          </p:nvSpPr>
          <p:spPr>
            <a:xfrm>
              <a:off x="8664286" y="3955805"/>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sp>
        <p:nvSpPr>
          <p:cNvPr id="94" name="Title 1"/>
          <p:cNvSpPr>
            <a:spLocks noGrp="1"/>
          </p:cNvSpPr>
          <p:nvPr>
            <p:ph type="title"/>
          </p:nvPr>
        </p:nvSpPr>
        <p:spPr>
          <a:xfrm>
            <a:off x="187036" y="108452"/>
            <a:ext cx="11166764" cy="886159"/>
          </a:xfrm>
        </p:spPr>
        <p:txBody>
          <a:bodyPr>
            <a:normAutofit/>
          </a:bodyPr>
          <a:lstStyle/>
          <a:p>
            <a:r>
              <a:rPr lang="en-US" dirty="0" smtClean="0">
                <a:latin typeface="+mn-lt"/>
              </a:rPr>
              <a:t>Risk factors in double dummy blinding</a:t>
            </a:r>
            <a:endParaRPr lang="en-US" dirty="0">
              <a:latin typeface="+mn-lt"/>
            </a:endParaRPr>
          </a:p>
        </p:txBody>
      </p:sp>
      <p:grpSp>
        <p:nvGrpSpPr>
          <p:cNvPr id="95" name="Group 94"/>
          <p:cNvGrpSpPr/>
          <p:nvPr/>
        </p:nvGrpSpPr>
        <p:grpSpPr>
          <a:xfrm>
            <a:off x="829689" y="1279161"/>
            <a:ext cx="2628900" cy="2290500"/>
            <a:chOff x="816797" y="1937917"/>
            <a:chExt cx="2628900" cy="2290500"/>
          </a:xfrm>
        </p:grpSpPr>
        <p:grpSp>
          <p:nvGrpSpPr>
            <p:cNvPr id="96" name="Group 95"/>
            <p:cNvGrpSpPr/>
            <p:nvPr/>
          </p:nvGrpSpPr>
          <p:grpSpPr>
            <a:xfrm>
              <a:off x="976462" y="1937917"/>
              <a:ext cx="1005840" cy="1618699"/>
              <a:chOff x="970223" y="3819064"/>
              <a:chExt cx="1005840" cy="1618699"/>
            </a:xfrm>
          </p:grpSpPr>
          <p:sp>
            <p:nvSpPr>
              <p:cNvPr id="98" name="Can 97"/>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99" name="Can 98"/>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100" name="Group 99"/>
              <p:cNvGrpSpPr/>
              <p:nvPr/>
            </p:nvGrpSpPr>
            <p:grpSpPr>
              <a:xfrm>
                <a:off x="989700" y="4425170"/>
                <a:ext cx="977291" cy="1003139"/>
                <a:chOff x="5178132" y="5221427"/>
                <a:chExt cx="977291" cy="1003139"/>
              </a:xfrm>
            </p:grpSpPr>
            <p:sp>
              <p:nvSpPr>
                <p:cNvPr id="102" name="Oval 101"/>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lowchart: Process 102"/>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Flowchart: Process 104"/>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Process 106"/>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Process 108"/>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Flowchart: Process 110"/>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lowchart: Process 112"/>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Flowchart: Process 114"/>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3667</a:t>
                </a:r>
                <a:endParaRPr lang="en-US" dirty="0"/>
              </a:p>
            </p:txBody>
          </p:sp>
        </p:grpSp>
        <p:sp>
          <p:nvSpPr>
            <p:cNvPr id="97" name="Rectangle 96"/>
            <p:cNvSpPr/>
            <p:nvPr/>
          </p:nvSpPr>
          <p:spPr>
            <a:xfrm>
              <a:off x="816797" y="3643642"/>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grpSp>
        <p:nvGrpSpPr>
          <p:cNvPr id="116" name="Group 115"/>
          <p:cNvGrpSpPr/>
          <p:nvPr/>
        </p:nvGrpSpPr>
        <p:grpSpPr>
          <a:xfrm>
            <a:off x="3314181" y="1324709"/>
            <a:ext cx="2173199" cy="2199405"/>
            <a:chOff x="3595133" y="2014066"/>
            <a:chExt cx="2173199" cy="2199405"/>
          </a:xfrm>
        </p:grpSpPr>
        <p:grpSp>
          <p:nvGrpSpPr>
            <p:cNvPr id="117" name="Group 116"/>
            <p:cNvGrpSpPr/>
            <p:nvPr/>
          </p:nvGrpSpPr>
          <p:grpSpPr>
            <a:xfrm>
              <a:off x="3624412" y="2014066"/>
              <a:ext cx="1005840" cy="1618699"/>
              <a:chOff x="2740645" y="2971005"/>
              <a:chExt cx="1005840" cy="1618699"/>
            </a:xfrm>
          </p:grpSpPr>
          <p:sp>
            <p:nvSpPr>
              <p:cNvPr id="119" name="Can 118"/>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20" name="Can 119"/>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21" name="Oval 120"/>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Flowchart: Process 121"/>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lowchart: Process 123"/>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Flowchart: Process 125"/>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Flowchart: Process 127"/>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Flowchart: Process 129"/>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Flowchart: Process 131"/>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Flowchart: Process 133"/>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6076</a:t>
                </a:r>
                <a:endParaRPr lang="en-US" dirty="0"/>
              </a:p>
            </p:txBody>
          </p:sp>
        </p:grpSp>
        <p:sp>
          <p:nvSpPr>
            <p:cNvPr id="118" name="Rectangle 117"/>
            <p:cNvSpPr/>
            <p:nvPr/>
          </p:nvSpPr>
          <p:spPr>
            <a:xfrm>
              <a:off x="3595133" y="3628696"/>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pic>
        <p:nvPicPr>
          <p:cNvPr id="136" name="Picture 3" descr="C:\Users\rileycp.PHS\AppData\Local\Microsoft\Windows\INetCache\IE\C5E7VEX8\768px-Red_X.svg[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4472" y="4693895"/>
            <a:ext cx="1334878" cy="1334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768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6"/>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Shipping</a:t>
            </a:r>
            <a:endParaRPr lang="en-US" dirty="0"/>
          </a:p>
        </p:txBody>
      </p:sp>
      <p:sp>
        <p:nvSpPr>
          <p:cNvPr id="3" name="Content Placeholder 2"/>
          <p:cNvSpPr>
            <a:spLocks noGrp="1"/>
          </p:cNvSpPr>
          <p:nvPr>
            <p:ph sz="half" idx="1"/>
          </p:nvPr>
        </p:nvSpPr>
        <p:spPr/>
        <p:txBody>
          <a:bodyPr>
            <a:normAutofit/>
          </a:bodyPr>
          <a:lstStyle/>
          <a:p>
            <a:pPr marL="0" indent="0">
              <a:buNone/>
            </a:pPr>
            <a:r>
              <a:rPr lang="en-US" sz="3600" dirty="0"/>
              <a:t>Pharmacy enters what drug bottles assigned to fulfill request</a:t>
            </a:r>
          </a:p>
          <a:p>
            <a:pPr lvl="1"/>
            <a:r>
              <a:rPr lang="en-US" sz="2800" dirty="0"/>
              <a:t>Only kits belonging to that treatment are available for selection</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686" y="2906310"/>
            <a:ext cx="8037514" cy="3338415"/>
          </a:xfrm>
          <a:prstGeom prst="rect">
            <a:avLst/>
          </a:prstGeom>
        </p:spPr>
      </p:pic>
      <p:sp>
        <p:nvSpPr>
          <p:cNvPr id="11" name="Rectangle 10"/>
          <p:cNvSpPr/>
          <p:nvPr/>
        </p:nvSpPr>
        <p:spPr>
          <a:xfrm>
            <a:off x="3352800" y="3381375"/>
            <a:ext cx="2171700" cy="27955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70</a:t>
            </a:fld>
            <a:r>
              <a:rPr lang="en-US" smtClean="0"/>
              <a:t> -</a:t>
            </a:r>
            <a:endParaRPr lang="en-US" dirty="0"/>
          </a:p>
        </p:txBody>
      </p:sp>
    </p:spTree>
    <p:extLst>
      <p:ext uri="{BB962C8B-B14F-4D97-AF65-F5344CB8AC3E}">
        <p14:creationId xmlns:p14="http://schemas.microsoft.com/office/powerpoint/2010/main" val="311526672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a:t>ESETT: Study Drug </a:t>
            </a:r>
            <a:r>
              <a:rPr lang="en-US" dirty="0" smtClean="0"/>
              <a:t>Shipping</a:t>
            </a:r>
            <a:endParaRPr lang="en-US" dirty="0"/>
          </a:p>
        </p:txBody>
      </p:sp>
      <p:sp>
        <p:nvSpPr>
          <p:cNvPr id="3" name="Content Placeholder 2"/>
          <p:cNvSpPr>
            <a:spLocks noGrp="1"/>
          </p:cNvSpPr>
          <p:nvPr>
            <p:ph sz="half" idx="1"/>
          </p:nvPr>
        </p:nvSpPr>
        <p:spPr/>
        <p:txBody>
          <a:bodyPr>
            <a:normAutofit/>
          </a:bodyPr>
          <a:lstStyle/>
          <a:p>
            <a:pPr marL="0" indent="0">
              <a:buNone/>
            </a:pPr>
            <a:r>
              <a:rPr lang="en-US" sz="3200" dirty="0"/>
              <a:t>Pack list generated after indicating what will be shipped</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3736" y="1942434"/>
            <a:ext cx="7694614" cy="3966576"/>
          </a:xfrm>
          <a:prstGeom prst="rect">
            <a:avLst/>
          </a:prstGeom>
        </p:spPr>
      </p:pic>
      <p:sp>
        <p:nvSpPr>
          <p:cNvPr id="11" name="Rectangle 10"/>
          <p:cNvSpPr/>
          <p:nvPr/>
        </p:nvSpPr>
        <p:spPr>
          <a:xfrm>
            <a:off x="3748880" y="2276475"/>
            <a:ext cx="4124325"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086350" y="3124200"/>
            <a:ext cx="3524249" cy="83819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095500" y="3276435"/>
            <a:ext cx="1533525" cy="1525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71</a:t>
            </a:fld>
            <a:r>
              <a:rPr lang="en-US" smtClean="0"/>
              <a:t> -</a:t>
            </a:r>
            <a:endParaRPr lang="en-US" dirty="0"/>
          </a:p>
        </p:txBody>
      </p:sp>
    </p:spTree>
    <p:extLst>
      <p:ext uri="{BB962C8B-B14F-4D97-AF65-F5344CB8AC3E}">
        <p14:creationId xmlns:p14="http://schemas.microsoft.com/office/powerpoint/2010/main" val="299821952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Receiving</a:t>
            </a:r>
            <a:endParaRPr lang="en-US" dirty="0"/>
          </a:p>
        </p:txBody>
      </p:sp>
      <p:sp>
        <p:nvSpPr>
          <p:cNvPr id="3" name="Content Placeholder 2"/>
          <p:cNvSpPr>
            <a:spLocks noGrp="1"/>
          </p:cNvSpPr>
          <p:nvPr>
            <p:ph sz="half" idx="1"/>
          </p:nvPr>
        </p:nvSpPr>
        <p:spPr/>
        <p:txBody>
          <a:bodyPr>
            <a:normAutofit/>
          </a:bodyPr>
          <a:lstStyle/>
          <a:p>
            <a:pPr marL="0" indent="0">
              <a:buNone/>
            </a:pPr>
            <a:r>
              <a:rPr lang="en-US" sz="3200" dirty="0"/>
              <a:t>Site personnel receives email whenever new bottles have been shipped</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9750" y="2625816"/>
            <a:ext cx="8343900" cy="3137132"/>
          </a:xfrm>
          <a:prstGeom prst="rect">
            <a:avLst/>
          </a:prstGeom>
        </p:spPr>
      </p:pic>
      <p:sp>
        <p:nvSpPr>
          <p:cNvPr id="11" name="Rectangle 10"/>
          <p:cNvSpPr/>
          <p:nvPr/>
        </p:nvSpPr>
        <p:spPr>
          <a:xfrm>
            <a:off x="6067425" y="4118098"/>
            <a:ext cx="4086225" cy="3300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72</a:t>
            </a:fld>
            <a:r>
              <a:rPr lang="en-US" smtClean="0"/>
              <a:t> -</a:t>
            </a:r>
            <a:endParaRPr lang="en-US" dirty="0"/>
          </a:p>
        </p:txBody>
      </p:sp>
    </p:spTree>
    <p:extLst>
      <p:ext uri="{BB962C8B-B14F-4D97-AF65-F5344CB8AC3E}">
        <p14:creationId xmlns:p14="http://schemas.microsoft.com/office/powerpoint/2010/main" val="9488250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Receiving</a:t>
            </a:r>
            <a:endParaRPr lang="en-US" dirty="0"/>
          </a:p>
        </p:txBody>
      </p:sp>
      <p:sp>
        <p:nvSpPr>
          <p:cNvPr id="3" name="Content Placeholder 2"/>
          <p:cNvSpPr>
            <a:spLocks noGrp="1"/>
          </p:cNvSpPr>
          <p:nvPr>
            <p:ph idx="4294967295"/>
          </p:nvPr>
        </p:nvSpPr>
        <p:spPr>
          <a:xfrm>
            <a:off x="992188" y="1335506"/>
            <a:ext cx="10971212" cy="626644"/>
          </a:xfrm>
        </p:spPr>
        <p:txBody>
          <a:bodyPr>
            <a:normAutofit/>
          </a:bodyPr>
          <a:lstStyle/>
          <a:p>
            <a:pPr marL="0" indent="0">
              <a:buNone/>
            </a:pPr>
            <a:r>
              <a:rPr lang="en-US" sz="3200" dirty="0"/>
              <a:t>Pending receiving in WebDCU </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9801"/>
            <a:ext cx="10058400" cy="2780441"/>
          </a:xfrm>
          <a:prstGeom prst="rect">
            <a:avLst/>
          </a:prstGeom>
        </p:spPr>
      </p:pic>
      <p:sp>
        <p:nvSpPr>
          <p:cNvPr id="11" name="Rectangle 10"/>
          <p:cNvSpPr/>
          <p:nvPr/>
        </p:nvSpPr>
        <p:spPr>
          <a:xfrm>
            <a:off x="914400" y="2714625"/>
            <a:ext cx="5476875" cy="22756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73</a:t>
            </a:fld>
            <a:r>
              <a:rPr lang="en-US" smtClean="0"/>
              <a:t> -</a:t>
            </a:r>
            <a:endParaRPr lang="en-US" dirty="0"/>
          </a:p>
        </p:txBody>
      </p:sp>
    </p:spTree>
    <p:extLst>
      <p:ext uri="{BB962C8B-B14F-4D97-AF65-F5344CB8AC3E}">
        <p14:creationId xmlns:p14="http://schemas.microsoft.com/office/powerpoint/2010/main" val="402468288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a:t>
            </a:r>
            <a:r>
              <a:rPr lang="en-US" dirty="0" smtClean="0"/>
              <a:t>Receiving</a:t>
            </a:r>
            <a:endParaRPr lang="en-US" dirty="0"/>
          </a:p>
        </p:txBody>
      </p:sp>
      <p:sp>
        <p:nvSpPr>
          <p:cNvPr id="3" name="Content Placeholder 2"/>
          <p:cNvSpPr>
            <a:spLocks noGrp="1"/>
          </p:cNvSpPr>
          <p:nvPr>
            <p:ph idx="4294967295"/>
          </p:nvPr>
        </p:nvSpPr>
        <p:spPr>
          <a:xfrm>
            <a:off x="1220788" y="1335506"/>
            <a:ext cx="10971212" cy="683794"/>
          </a:xfrm>
        </p:spPr>
        <p:txBody>
          <a:bodyPr>
            <a:normAutofit/>
          </a:bodyPr>
          <a:lstStyle/>
          <a:p>
            <a:pPr marL="0" indent="0">
              <a:buNone/>
            </a:pPr>
            <a:r>
              <a:rPr lang="en-US" sz="3200" dirty="0"/>
              <a:t>Site enters receiving information into WebDCU</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2977" y="2286001"/>
            <a:ext cx="10058397" cy="2780441"/>
          </a:xfrm>
          <a:prstGeom prst="rect">
            <a:avLst/>
          </a:prstGeom>
        </p:spPr>
      </p:pic>
      <p:sp>
        <p:nvSpPr>
          <p:cNvPr id="11" name="Rectangle 10"/>
          <p:cNvSpPr/>
          <p:nvPr/>
        </p:nvSpPr>
        <p:spPr>
          <a:xfrm>
            <a:off x="1028700" y="2809875"/>
            <a:ext cx="5476875" cy="22756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74</a:t>
            </a:fld>
            <a:r>
              <a:rPr lang="en-US" smtClean="0"/>
              <a:t> -</a:t>
            </a:r>
            <a:endParaRPr lang="en-US" dirty="0"/>
          </a:p>
        </p:txBody>
      </p:sp>
    </p:spTree>
    <p:extLst>
      <p:ext uri="{BB962C8B-B14F-4D97-AF65-F5344CB8AC3E}">
        <p14:creationId xmlns:p14="http://schemas.microsoft.com/office/powerpoint/2010/main" val="142802827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ESETT: Study Drug Process </a:t>
            </a:r>
            <a:r>
              <a:rPr lang="en-US" dirty="0" smtClean="0"/>
              <a:t>Management</a:t>
            </a:r>
            <a:endParaRPr lang="en-US" dirty="0"/>
          </a:p>
        </p:txBody>
      </p:sp>
      <p:sp>
        <p:nvSpPr>
          <p:cNvPr id="3" name="Content Placeholder 2"/>
          <p:cNvSpPr>
            <a:spLocks noGrp="1"/>
          </p:cNvSpPr>
          <p:nvPr>
            <p:ph sz="half" idx="1"/>
          </p:nvPr>
        </p:nvSpPr>
        <p:spPr/>
        <p:txBody>
          <a:bodyPr>
            <a:normAutofit/>
          </a:bodyPr>
          <a:lstStyle/>
          <a:p>
            <a:endParaRPr lang="en-US" sz="4000" dirty="0"/>
          </a:p>
          <a:p>
            <a:r>
              <a:rPr lang="en-US" sz="4000" dirty="0"/>
              <a:t>Human oversight required</a:t>
            </a:r>
          </a:p>
          <a:p>
            <a:pPr marL="0" indent="0">
              <a:buNone/>
            </a:pPr>
            <a:endParaRPr lang="en-US" sz="4000" dirty="0"/>
          </a:p>
          <a:p>
            <a:r>
              <a:rPr lang="en-US" sz="4000" dirty="0"/>
              <a:t>Computers can help</a:t>
            </a:r>
          </a:p>
          <a:p>
            <a:pPr lvl="1"/>
            <a:r>
              <a:rPr lang="en-US" sz="3400" dirty="0"/>
              <a:t>Try to automate as much as possible</a:t>
            </a:r>
          </a:p>
          <a:p>
            <a:pPr lvl="1"/>
            <a:r>
              <a:rPr lang="en-US" sz="3400" dirty="0"/>
              <a:t>Provide tools to help the humans</a:t>
            </a:r>
          </a:p>
          <a:p>
            <a:endParaRPr lang="en-US" sz="4000" dirty="0"/>
          </a:p>
          <a:p>
            <a:endParaRPr lang="en-US" dirty="0"/>
          </a:p>
        </p:txBody>
      </p:sp>
      <p:sp>
        <p:nvSpPr>
          <p:cNvPr id="4" name="Oval 3"/>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75</a:t>
            </a:fld>
            <a:r>
              <a:rPr lang="en-US" smtClean="0"/>
              <a:t> -</a:t>
            </a:r>
            <a:endParaRPr lang="en-US" dirty="0"/>
          </a:p>
        </p:txBody>
      </p:sp>
    </p:spTree>
    <p:extLst>
      <p:ext uri="{BB962C8B-B14F-4D97-AF65-F5344CB8AC3E}">
        <p14:creationId xmlns:p14="http://schemas.microsoft.com/office/powerpoint/2010/main" val="395241174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dirty="0">
                <a:solidFill>
                  <a:srgbClr val="002060"/>
                </a:solidFill>
                <a:effectLst>
                  <a:outerShdw blurRad="38100" dist="38100" dir="2700000" algn="tl">
                    <a:srgbClr val="000000">
                      <a:alpha val="43137"/>
                    </a:srgbClr>
                  </a:outerShdw>
                </a:effectLst>
                <a:ea typeface="FangSong" panose="02010609060101010101" pitchFamily="49" charset="-122"/>
              </a:rPr>
              <a:t>ESETT: Study Drug Process Management</a:t>
            </a:r>
            <a:r>
              <a:rPr lang="en-US" dirty="0">
                <a:solidFill>
                  <a:srgbClr val="002060"/>
                </a:solidFill>
                <a:effectLst>
                  <a:outerShdw blurRad="38100" dist="38100" dir="2700000" algn="tl">
                    <a:srgbClr val="000000">
                      <a:alpha val="43137"/>
                    </a:srgbClr>
                  </a:outerShdw>
                </a:effectLst>
              </a:rPr>
              <a:t/>
            </a:r>
            <a:br>
              <a:rPr lang="en-US" dirty="0">
                <a:solidFill>
                  <a:srgbClr val="002060"/>
                </a:solidFill>
                <a:effectLst>
                  <a:outerShdw blurRad="38100" dist="38100" dir="2700000" algn="tl">
                    <a:srgbClr val="000000">
                      <a:alpha val="43137"/>
                    </a:srgbClr>
                  </a:outerShdw>
                </a:effectLst>
              </a:rPr>
            </a:br>
            <a:endParaRPr lang="en-US" dirty="0"/>
          </a:p>
        </p:txBody>
      </p:sp>
      <p:sp>
        <p:nvSpPr>
          <p:cNvPr id="3" name="Content Placeholder 2"/>
          <p:cNvSpPr>
            <a:spLocks noGrp="1"/>
          </p:cNvSpPr>
          <p:nvPr>
            <p:ph sz="half" idx="1"/>
          </p:nvPr>
        </p:nvSpPr>
        <p:spPr/>
        <p:txBody>
          <a:bodyPr>
            <a:normAutofit/>
          </a:bodyPr>
          <a:lstStyle/>
          <a:p>
            <a:r>
              <a:rPr lang="en-US" sz="4000" dirty="0"/>
              <a:t>Emails</a:t>
            </a:r>
          </a:p>
          <a:p>
            <a:pPr lvl="1">
              <a:lnSpc>
                <a:spcPct val="114000"/>
              </a:lnSpc>
            </a:pPr>
            <a:r>
              <a:rPr lang="en-US" sz="3200" dirty="0"/>
              <a:t>when requests are </a:t>
            </a:r>
            <a:r>
              <a:rPr lang="en-US" sz="3200" dirty="0" smtClean="0"/>
              <a:t>posted</a:t>
            </a:r>
          </a:p>
          <a:p>
            <a:pPr lvl="1">
              <a:lnSpc>
                <a:spcPct val="114000"/>
              </a:lnSpc>
            </a:pPr>
            <a:r>
              <a:rPr lang="en-US" sz="3200" dirty="0" smtClean="0"/>
              <a:t>when </a:t>
            </a:r>
            <a:r>
              <a:rPr lang="en-US" sz="3200" dirty="0"/>
              <a:t>study drug </a:t>
            </a:r>
            <a:r>
              <a:rPr lang="en-US" sz="3200" dirty="0" smtClean="0"/>
              <a:t>shipped</a:t>
            </a:r>
            <a:endParaRPr lang="en-US" sz="3200" dirty="0"/>
          </a:p>
          <a:p>
            <a:pPr lvl="1">
              <a:lnSpc>
                <a:spcPct val="114000"/>
              </a:lnSpc>
            </a:pPr>
            <a:r>
              <a:rPr lang="en-US" sz="3200" dirty="0"/>
              <a:t>when site has not received drug that was shipped after 5 days</a:t>
            </a:r>
          </a:p>
          <a:p>
            <a:pPr lvl="1">
              <a:lnSpc>
                <a:spcPct val="114000"/>
              </a:lnSpc>
            </a:pPr>
            <a:r>
              <a:rPr lang="en-US" sz="3200" dirty="0"/>
              <a:t>3 weeks prior to drug lot expiring</a:t>
            </a:r>
          </a:p>
          <a:p>
            <a:pPr lvl="1">
              <a:lnSpc>
                <a:spcPct val="114000"/>
              </a:lnSpc>
            </a:pPr>
            <a:r>
              <a:rPr lang="en-US" sz="3200" dirty="0" smtClean="0"/>
              <a:t>If </a:t>
            </a:r>
            <a:r>
              <a:rPr lang="en-US" sz="3200" dirty="0"/>
              <a:t>drug </a:t>
            </a:r>
            <a:r>
              <a:rPr lang="en-US" sz="3200" dirty="0" smtClean="0"/>
              <a:t>bottle used </a:t>
            </a:r>
            <a:r>
              <a:rPr lang="en-US" sz="3200" dirty="0"/>
              <a:t>for an age group it was not designated for </a:t>
            </a:r>
            <a:r>
              <a:rPr lang="en-US" sz="3200" dirty="0" smtClean="0"/>
              <a:t>(pediatric used </a:t>
            </a:r>
            <a:r>
              <a:rPr lang="en-US" sz="3200" dirty="0"/>
              <a:t>on elderly)</a:t>
            </a:r>
          </a:p>
          <a:p>
            <a:endParaRPr lang="en-US" sz="4000" dirty="0"/>
          </a:p>
          <a:p>
            <a:pPr lvl="1"/>
            <a:endParaRPr lang="en-US" sz="3400" dirty="0"/>
          </a:p>
          <a:p>
            <a:endParaRPr lang="en-US" dirty="0"/>
          </a:p>
        </p:txBody>
      </p:sp>
      <p:sp>
        <p:nvSpPr>
          <p:cNvPr id="4" name="Oval 3"/>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r>
              <a:rPr lang="en-US" smtClean="0"/>
              <a:t>- </a:t>
            </a:r>
            <a:fld id="{F09F0272-E83A-4E60-A4ED-53D541DAB7AE}" type="slidenum">
              <a:rPr lang="en-US" smtClean="0"/>
              <a:pPr/>
              <a:t>76</a:t>
            </a:fld>
            <a:r>
              <a:rPr lang="en-US" smtClean="0"/>
              <a:t> -</a:t>
            </a:r>
            <a:endParaRPr lang="en-US" dirty="0"/>
          </a:p>
        </p:txBody>
      </p:sp>
    </p:spTree>
    <p:extLst>
      <p:ext uri="{BB962C8B-B14F-4D97-AF65-F5344CB8AC3E}">
        <p14:creationId xmlns:p14="http://schemas.microsoft.com/office/powerpoint/2010/main" val="404831284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a:t>ESETT: Study Drug Process </a:t>
            </a:r>
            <a:r>
              <a:rPr lang="en-US" dirty="0" smtClean="0"/>
              <a:t>Management</a:t>
            </a:r>
            <a:endParaRPr lang="en-US" dirty="0"/>
          </a:p>
        </p:txBody>
      </p:sp>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77</a:t>
            </a:fld>
            <a:r>
              <a:rPr lang="en-US" smtClean="0"/>
              <a:t> -</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12" y="3568715"/>
            <a:ext cx="2997200" cy="1993900"/>
          </a:xfrm>
          <a:prstGeom prst="rect">
            <a:avLst/>
          </a:prstGeom>
        </p:spPr>
      </p:pic>
      <p:sp>
        <p:nvSpPr>
          <p:cNvPr id="7" name="Oval 6"/>
          <p:cNvSpPr/>
          <p:nvPr/>
        </p:nvSpPr>
        <p:spPr>
          <a:xfrm>
            <a:off x="97995" y="6364175"/>
            <a:ext cx="456276" cy="39624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smtClean="0"/>
              <a:t>P</a:t>
            </a:r>
            <a:endParaRPr lang="en-US" dirty="0"/>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0612" y="2806730"/>
            <a:ext cx="4743450" cy="3517870"/>
          </a:xfrm>
          <a:prstGeom prst="rect">
            <a:avLst/>
          </a:prstGeom>
        </p:spPr>
      </p:pic>
      <p:sp>
        <p:nvSpPr>
          <p:cNvPr id="9" name="Content Placeholder 2"/>
          <p:cNvSpPr>
            <a:spLocks noGrp="1"/>
          </p:cNvSpPr>
          <p:nvPr>
            <p:ph idx="1"/>
          </p:nvPr>
        </p:nvSpPr>
        <p:spPr>
          <a:xfrm>
            <a:off x="676894" y="1447789"/>
            <a:ext cx="10969943" cy="4952999"/>
          </a:xfrm>
        </p:spPr>
        <p:txBody>
          <a:bodyPr>
            <a:normAutofit/>
          </a:bodyPr>
          <a:lstStyle/>
          <a:p>
            <a:r>
              <a:rPr lang="en-US" sz="4000" dirty="0" smtClean="0"/>
              <a:t>Website Alerts</a:t>
            </a:r>
          </a:p>
          <a:p>
            <a:pPr lvl="1"/>
            <a:r>
              <a:rPr lang="en-US" dirty="0" smtClean="0"/>
              <a:t>Notifications </a:t>
            </a:r>
            <a:r>
              <a:rPr lang="en-US" dirty="0"/>
              <a:t>for </a:t>
            </a:r>
            <a:r>
              <a:rPr lang="en-US" dirty="0" smtClean="0"/>
              <a:t>responsible users</a:t>
            </a:r>
          </a:p>
          <a:p>
            <a:pPr lvl="2"/>
            <a:r>
              <a:rPr lang="en-US" dirty="0" smtClean="0"/>
              <a:t>(i.e</a:t>
            </a:r>
            <a:r>
              <a:rPr lang="en-US" dirty="0"/>
              <a:t>. pending drug receipt)</a:t>
            </a:r>
            <a:endParaRPr lang="en-US" sz="3500" dirty="0" smtClean="0"/>
          </a:p>
          <a:p>
            <a:pPr lvl="1"/>
            <a:endParaRPr lang="en-US" sz="3400" dirty="0" smtClean="0"/>
          </a:p>
          <a:p>
            <a:endParaRPr lang="en-US" dirty="0"/>
          </a:p>
        </p:txBody>
      </p:sp>
    </p:spTree>
    <p:extLst>
      <p:ext uri="{BB962C8B-B14F-4D97-AF65-F5344CB8AC3E}">
        <p14:creationId xmlns:p14="http://schemas.microsoft.com/office/powerpoint/2010/main" val="223414333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fontScale="90000"/>
          </a:bodyPr>
          <a:lstStyle/>
          <a:p>
            <a:r>
              <a:rPr lang="en-US" altLang="zh-CN" dirty="0">
                <a:solidFill>
                  <a:srgbClr val="002060"/>
                </a:solidFill>
                <a:effectLst>
                  <a:outerShdw blurRad="38100" dist="38100" dir="2700000" algn="tl">
                    <a:srgbClr val="000000">
                      <a:alpha val="43137"/>
                    </a:srgbClr>
                  </a:outerShdw>
                </a:effectLst>
                <a:ea typeface="FangSong" panose="02010609060101010101" pitchFamily="49" charset="-122"/>
              </a:rPr>
              <a:t>ESETT: Study Drug Process Management</a:t>
            </a:r>
            <a:r>
              <a:rPr lang="en-US" dirty="0">
                <a:solidFill>
                  <a:srgbClr val="002060"/>
                </a:solidFill>
                <a:effectLst>
                  <a:outerShdw blurRad="38100" dist="38100" dir="2700000" algn="tl">
                    <a:srgbClr val="000000">
                      <a:alpha val="43137"/>
                    </a:srgbClr>
                  </a:outerShdw>
                </a:effectLst>
              </a:rPr>
              <a:t/>
            </a:r>
            <a:br>
              <a:rPr lang="en-US" dirty="0">
                <a:solidFill>
                  <a:srgbClr val="002060"/>
                </a:solidFill>
                <a:effectLst>
                  <a:outerShdw blurRad="38100" dist="38100" dir="2700000" algn="tl">
                    <a:srgbClr val="000000">
                      <a:alpha val="43137"/>
                    </a:srgbClr>
                  </a:outerShdw>
                </a:effectLst>
              </a:rPr>
            </a:br>
            <a:endParaRPr lang="en-US" dirty="0"/>
          </a:p>
        </p:txBody>
      </p:sp>
      <p:sp>
        <p:nvSpPr>
          <p:cNvPr id="3" name="Content Placeholder 2"/>
          <p:cNvSpPr>
            <a:spLocks noGrp="1"/>
          </p:cNvSpPr>
          <p:nvPr>
            <p:ph idx="1"/>
          </p:nvPr>
        </p:nvSpPr>
        <p:spPr/>
        <p:txBody>
          <a:bodyPr/>
          <a:lstStyle/>
          <a:p>
            <a:r>
              <a:rPr lang="en-US" sz="3200" dirty="0" smtClean="0"/>
              <a:t>Reports</a:t>
            </a:r>
          </a:p>
          <a:p>
            <a:pPr lvl="1"/>
            <a:r>
              <a:rPr lang="en-US" sz="2800" dirty="0" smtClean="0"/>
              <a:t>Drug Inventory - Shows age groups enrolling and how many kits they have</a:t>
            </a:r>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514601"/>
            <a:ext cx="10058400" cy="3219341"/>
          </a:xfrm>
          <a:prstGeom prst="rect">
            <a:avLst/>
          </a:prstGeom>
        </p:spPr>
      </p:pic>
      <p:sp>
        <p:nvSpPr>
          <p:cNvPr id="5" name="Oval 4"/>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r>
              <a:rPr lang="en-US" smtClean="0"/>
              <a:t>- </a:t>
            </a:r>
            <a:fld id="{F09F0272-E83A-4E60-A4ED-53D541DAB7AE}" type="slidenum">
              <a:rPr lang="en-US" smtClean="0"/>
              <a:pPr/>
              <a:t>78</a:t>
            </a:fld>
            <a:r>
              <a:rPr lang="en-US" smtClean="0"/>
              <a:t> -</a:t>
            </a:r>
            <a:endParaRPr lang="en-US" dirty="0"/>
          </a:p>
        </p:txBody>
      </p:sp>
    </p:spTree>
    <p:extLst>
      <p:ext uri="{BB962C8B-B14F-4D97-AF65-F5344CB8AC3E}">
        <p14:creationId xmlns:p14="http://schemas.microsoft.com/office/powerpoint/2010/main" val="239997066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fontScale="90000"/>
          </a:bodyPr>
          <a:lstStyle/>
          <a:p>
            <a:r>
              <a:rPr lang="en-US" altLang="zh-CN" dirty="0">
                <a:solidFill>
                  <a:srgbClr val="002060"/>
                </a:solidFill>
                <a:effectLst>
                  <a:outerShdw blurRad="38100" dist="38100" dir="2700000" algn="tl">
                    <a:srgbClr val="000000">
                      <a:alpha val="43137"/>
                    </a:srgbClr>
                  </a:outerShdw>
                </a:effectLst>
                <a:ea typeface="FangSong" panose="02010609060101010101" pitchFamily="49" charset="-122"/>
              </a:rPr>
              <a:t>ESETT: Study Drug Process Management</a:t>
            </a:r>
            <a:r>
              <a:rPr lang="en-US" dirty="0">
                <a:solidFill>
                  <a:srgbClr val="002060"/>
                </a:solidFill>
                <a:effectLst>
                  <a:outerShdw blurRad="38100" dist="38100" dir="2700000" algn="tl">
                    <a:srgbClr val="000000">
                      <a:alpha val="43137"/>
                    </a:srgbClr>
                  </a:outerShdw>
                </a:effectLst>
              </a:rPr>
              <a:t/>
            </a:r>
            <a:br>
              <a:rPr lang="en-US" dirty="0">
                <a:solidFill>
                  <a:srgbClr val="002060"/>
                </a:solidFill>
                <a:effectLst>
                  <a:outerShdw blurRad="38100" dist="38100" dir="2700000" algn="tl">
                    <a:srgbClr val="000000">
                      <a:alpha val="43137"/>
                    </a:srgbClr>
                  </a:outerShdw>
                </a:effectLst>
              </a:rPr>
            </a:br>
            <a:endParaRPr lang="en-US" dirty="0"/>
          </a:p>
        </p:txBody>
      </p:sp>
      <p:sp>
        <p:nvSpPr>
          <p:cNvPr id="3" name="Content Placeholder 2"/>
          <p:cNvSpPr>
            <a:spLocks noGrp="1"/>
          </p:cNvSpPr>
          <p:nvPr>
            <p:ph idx="1"/>
          </p:nvPr>
        </p:nvSpPr>
        <p:spPr/>
        <p:txBody>
          <a:bodyPr/>
          <a:lstStyle/>
          <a:p>
            <a:r>
              <a:rPr lang="en-US" sz="3600" dirty="0" smtClean="0"/>
              <a:t>Reports</a:t>
            </a:r>
          </a:p>
          <a:p>
            <a:pPr lvl="1"/>
            <a:r>
              <a:rPr lang="en-US" sz="3200" dirty="0" smtClean="0"/>
              <a:t>Drug status - aggregates all relevant information about each drug kit</a:t>
            </a:r>
          </a:p>
          <a:p>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64" y="2867024"/>
            <a:ext cx="10058400" cy="3493619"/>
          </a:xfrm>
          <a:prstGeom prst="rect">
            <a:avLst/>
          </a:prstGeom>
        </p:spPr>
      </p:pic>
      <p:sp>
        <p:nvSpPr>
          <p:cNvPr id="10" name="Oval 9"/>
          <p:cNvSpPr/>
          <p:nvPr/>
        </p:nvSpPr>
        <p:spPr>
          <a:xfrm>
            <a:off x="99583" y="6364175"/>
            <a:ext cx="456276" cy="39624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P</a:t>
            </a:r>
          </a:p>
        </p:txBody>
      </p:sp>
      <p:sp>
        <p:nvSpPr>
          <p:cNvPr id="12" name="Rectangle 11"/>
          <p:cNvSpPr/>
          <p:nvPr/>
        </p:nvSpPr>
        <p:spPr>
          <a:xfrm>
            <a:off x="1143064" y="3674018"/>
            <a:ext cx="2524061" cy="2679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867275" y="3674018"/>
            <a:ext cx="838200" cy="26794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79</a:t>
            </a:fld>
            <a:r>
              <a:rPr lang="en-US" smtClean="0"/>
              <a:t> -</a:t>
            </a:r>
            <a:endParaRPr lang="en-US" dirty="0"/>
          </a:p>
        </p:txBody>
      </p:sp>
    </p:spTree>
    <p:extLst>
      <p:ext uri="{BB962C8B-B14F-4D97-AF65-F5344CB8AC3E}">
        <p14:creationId xmlns:p14="http://schemas.microsoft.com/office/powerpoint/2010/main" val="39740789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r>
              <a:rPr lang="en-US" smtClean="0"/>
              <a:t>- </a:t>
            </a:r>
            <a:fld id="{F09F0272-E83A-4E60-A4ED-53D541DAB7AE}" type="slidenum">
              <a:rPr lang="en-US" smtClean="0"/>
              <a:pPr/>
              <a:t>8</a:t>
            </a:fld>
            <a:r>
              <a:rPr lang="en-US" smtClean="0"/>
              <a:t> -</a:t>
            </a:r>
            <a:endParaRPr lang="en-US" dirty="0"/>
          </a:p>
        </p:txBody>
      </p:sp>
      <p:sp>
        <p:nvSpPr>
          <p:cNvPr id="9" name="Cube 8"/>
          <p:cNvSpPr/>
          <p:nvPr/>
        </p:nvSpPr>
        <p:spPr>
          <a:xfrm>
            <a:off x="6180897" y="1265161"/>
            <a:ext cx="4935794" cy="2609364"/>
          </a:xfrm>
          <a:prstGeom prst="cube">
            <a:avLst/>
          </a:prstGeom>
          <a:solidFill>
            <a:srgbClr val="A88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7724092" y="1418433"/>
            <a:ext cx="1122889" cy="369332"/>
          </a:xfrm>
          <a:prstGeom prst="rect">
            <a:avLst/>
          </a:prstGeom>
          <a:solidFill>
            <a:schemeClr val="bg1"/>
          </a:solidFill>
          <a:ln w="6350">
            <a:solidFill>
              <a:schemeClr val="tx1"/>
            </a:solidFill>
          </a:ln>
        </p:spPr>
        <p:txBody>
          <a:bodyPr wrap="square" rtlCol="0">
            <a:spAutoFit/>
          </a:bodyPr>
          <a:lstStyle/>
          <a:p>
            <a:pPr algn="ctr"/>
            <a:r>
              <a:rPr lang="en-US" dirty="0" smtClean="0"/>
              <a:t>Kit 8745</a:t>
            </a:r>
            <a:endParaRPr lang="en-US" dirty="0"/>
          </a:p>
        </p:txBody>
      </p:sp>
      <p:grpSp>
        <p:nvGrpSpPr>
          <p:cNvPr id="11" name="Group 10"/>
          <p:cNvGrpSpPr/>
          <p:nvPr/>
        </p:nvGrpSpPr>
        <p:grpSpPr>
          <a:xfrm>
            <a:off x="634587" y="3566036"/>
            <a:ext cx="2628900" cy="2521383"/>
            <a:chOff x="688518" y="1937917"/>
            <a:chExt cx="2628900" cy="2521383"/>
          </a:xfrm>
        </p:grpSpPr>
        <p:grpSp>
          <p:nvGrpSpPr>
            <p:cNvPr id="12" name="Group 11"/>
            <p:cNvGrpSpPr/>
            <p:nvPr/>
          </p:nvGrpSpPr>
          <p:grpSpPr>
            <a:xfrm>
              <a:off x="976462" y="1937917"/>
              <a:ext cx="1005840" cy="1618699"/>
              <a:chOff x="970223" y="3819064"/>
              <a:chExt cx="1005840" cy="1618699"/>
            </a:xfrm>
          </p:grpSpPr>
          <p:sp>
            <p:nvSpPr>
              <p:cNvPr id="14" name="Can 13"/>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5" name="Can 14"/>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16" name="Group 15"/>
              <p:cNvGrpSpPr/>
              <p:nvPr/>
            </p:nvGrpSpPr>
            <p:grpSpPr>
              <a:xfrm>
                <a:off x="989700" y="4425170"/>
                <a:ext cx="977291" cy="1003139"/>
                <a:chOff x="5178132" y="5221427"/>
                <a:chExt cx="977291" cy="1003139"/>
              </a:xfrm>
            </p:grpSpPr>
            <p:sp>
              <p:nvSpPr>
                <p:cNvPr id="18" name="Oval 17"/>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lowchart: Process 18"/>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lowchart: Process 20"/>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lowchart: Process 22"/>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lowchart: Process 24"/>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lowchart: Process 26"/>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lowchart: Process 28"/>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Process 30"/>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TextBox 16"/>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8003</a:t>
                </a:r>
                <a:endParaRPr lang="en-US" dirty="0"/>
              </a:p>
            </p:txBody>
          </p:sp>
        </p:grpSp>
        <p:sp>
          <p:nvSpPr>
            <p:cNvPr id="13" name="Rectangle 12"/>
            <p:cNvSpPr/>
            <p:nvPr/>
          </p:nvSpPr>
          <p:spPr>
            <a:xfrm>
              <a:off x="688518" y="3874525"/>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grpSp>
        <p:nvGrpSpPr>
          <p:cNvPr id="32" name="Group 31"/>
          <p:cNvGrpSpPr/>
          <p:nvPr/>
        </p:nvGrpSpPr>
        <p:grpSpPr>
          <a:xfrm>
            <a:off x="3263487" y="3604110"/>
            <a:ext cx="2173199" cy="2445234"/>
            <a:chOff x="3543652" y="2014066"/>
            <a:chExt cx="2173199" cy="2445234"/>
          </a:xfrm>
        </p:grpSpPr>
        <p:grpSp>
          <p:nvGrpSpPr>
            <p:cNvPr id="33" name="Group 32"/>
            <p:cNvGrpSpPr/>
            <p:nvPr/>
          </p:nvGrpSpPr>
          <p:grpSpPr>
            <a:xfrm>
              <a:off x="3624412" y="2014066"/>
              <a:ext cx="1005840" cy="1618699"/>
              <a:chOff x="2740645" y="2971005"/>
              <a:chExt cx="1005840" cy="1618699"/>
            </a:xfrm>
          </p:grpSpPr>
          <p:sp>
            <p:nvSpPr>
              <p:cNvPr id="35" name="Can 34"/>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36" name="Can 35"/>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37" name="Oval 36"/>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lowchart: Process 37"/>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lowchart: Process 39"/>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lowchart: Process 41"/>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lowchart: Process 43"/>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Flowchart: Process 45"/>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lowchart: Process 47"/>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lowchart: Process 49"/>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2913</a:t>
                </a:r>
                <a:endParaRPr lang="en-US" dirty="0"/>
              </a:p>
            </p:txBody>
          </p:sp>
        </p:grpSp>
        <p:sp>
          <p:nvSpPr>
            <p:cNvPr id="34" name="Rectangle 33"/>
            <p:cNvSpPr/>
            <p:nvPr/>
          </p:nvSpPr>
          <p:spPr>
            <a:xfrm>
              <a:off x="3543652" y="3874525"/>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grpSp>
        <p:nvGrpSpPr>
          <p:cNvPr id="53" name="Group 52"/>
          <p:cNvGrpSpPr/>
          <p:nvPr/>
        </p:nvGrpSpPr>
        <p:grpSpPr>
          <a:xfrm>
            <a:off x="6571972" y="2127463"/>
            <a:ext cx="2628900" cy="2413117"/>
            <a:chOff x="6571972" y="2127463"/>
            <a:chExt cx="2628900" cy="2413117"/>
          </a:xfrm>
        </p:grpSpPr>
        <p:grpSp>
          <p:nvGrpSpPr>
            <p:cNvPr id="54" name="Group 53"/>
            <p:cNvGrpSpPr/>
            <p:nvPr/>
          </p:nvGrpSpPr>
          <p:grpSpPr>
            <a:xfrm>
              <a:off x="6880582" y="2127463"/>
              <a:ext cx="1005840" cy="1618699"/>
              <a:chOff x="970223" y="3819064"/>
              <a:chExt cx="1005840" cy="1618699"/>
            </a:xfrm>
          </p:grpSpPr>
          <p:sp>
            <p:nvSpPr>
              <p:cNvPr id="56" name="Can 55"/>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57" name="Can 56"/>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58" name="Group 57"/>
              <p:cNvGrpSpPr/>
              <p:nvPr/>
            </p:nvGrpSpPr>
            <p:grpSpPr>
              <a:xfrm>
                <a:off x="989700" y="4425170"/>
                <a:ext cx="977291" cy="1003139"/>
                <a:chOff x="5178132" y="5221427"/>
                <a:chExt cx="977291" cy="1003139"/>
              </a:xfrm>
            </p:grpSpPr>
            <p:sp>
              <p:nvSpPr>
                <p:cNvPr id="60" name="Oval 59"/>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lowchart: Process 60"/>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lowchart: Process 62"/>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lowchart: Process 64"/>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Flowchart: Process 66"/>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lowchart: Process 68"/>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lowchart: Process 70"/>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lowchart: Process 72"/>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3667</a:t>
                </a:r>
                <a:endParaRPr lang="en-US" dirty="0"/>
              </a:p>
            </p:txBody>
          </p:sp>
        </p:grpSp>
        <p:sp>
          <p:nvSpPr>
            <p:cNvPr id="55" name="Rectangle 54"/>
            <p:cNvSpPr/>
            <p:nvPr/>
          </p:nvSpPr>
          <p:spPr>
            <a:xfrm>
              <a:off x="6571972" y="3955805"/>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grpSp>
        <p:nvGrpSpPr>
          <p:cNvPr id="74" name="Group 73"/>
          <p:cNvGrpSpPr/>
          <p:nvPr/>
        </p:nvGrpSpPr>
        <p:grpSpPr>
          <a:xfrm>
            <a:off x="8648794" y="2127463"/>
            <a:ext cx="2188691" cy="2413117"/>
            <a:chOff x="8648794" y="2127463"/>
            <a:chExt cx="2188691" cy="2413117"/>
          </a:xfrm>
        </p:grpSpPr>
        <p:grpSp>
          <p:nvGrpSpPr>
            <p:cNvPr id="75" name="Group 74"/>
            <p:cNvGrpSpPr/>
            <p:nvPr/>
          </p:nvGrpSpPr>
          <p:grpSpPr>
            <a:xfrm>
              <a:off x="8648794" y="2127463"/>
              <a:ext cx="1005840" cy="1618699"/>
              <a:chOff x="2740645" y="2971005"/>
              <a:chExt cx="1005840" cy="1618699"/>
            </a:xfrm>
          </p:grpSpPr>
          <p:sp>
            <p:nvSpPr>
              <p:cNvPr id="77" name="Can 76"/>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78" name="Can 77"/>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79" name="Oval 78"/>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Flowchart: Process 79"/>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Oval 80"/>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Flowchart: Process 81"/>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lowchart: Process 83"/>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Flowchart: Process 85"/>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Flowchart: Process 87"/>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Flowchart: Process 89"/>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Oval 90"/>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Flowchart: Process 91"/>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TextBox 92"/>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2913</a:t>
                </a:r>
                <a:endParaRPr lang="en-US" dirty="0"/>
              </a:p>
            </p:txBody>
          </p:sp>
        </p:grpSp>
        <p:sp>
          <p:nvSpPr>
            <p:cNvPr id="76" name="Rectangle 75"/>
            <p:cNvSpPr/>
            <p:nvPr/>
          </p:nvSpPr>
          <p:spPr>
            <a:xfrm>
              <a:off x="8664286" y="3955805"/>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sp>
        <p:nvSpPr>
          <p:cNvPr id="94" name="Title 1"/>
          <p:cNvSpPr>
            <a:spLocks noGrp="1"/>
          </p:cNvSpPr>
          <p:nvPr>
            <p:ph type="title"/>
          </p:nvPr>
        </p:nvSpPr>
        <p:spPr>
          <a:xfrm>
            <a:off x="187036" y="108452"/>
            <a:ext cx="11166764" cy="886159"/>
          </a:xfrm>
        </p:spPr>
        <p:txBody>
          <a:bodyPr>
            <a:normAutofit/>
          </a:bodyPr>
          <a:lstStyle/>
          <a:p>
            <a:r>
              <a:rPr lang="en-US" dirty="0" smtClean="0">
                <a:latin typeface="+mn-lt"/>
              </a:rPr>
              <a:t>Risk factors in double dummy blinding</a:t>
            </a:r>
            <a:endParaRPr lang="en-US" dirty="0">
              <a:latin typeface="+mn-lt"/>
            </a:endParaRPr>
          </a:p>
        </p:txBody>
      </p:sp>
      <p:grpSp>
        <p:nvGrpSpPr>
          <p:cNvPr id="95" name="Group 94"/>
          <p:cNvGrpSpPr/>
          <p:nvPr/>
        </p:nvGrpSpPr>
        <p:grpSpPr>
          <a:xfrm>
            <a:off x="829689" y="1279161"/>
            <a:ext cx="2628900" cy="2290500"/>
            <a:chOff x="816797" y="1937917"/>
            <a:chExt cx="2628900" cy="2290500"/>
          </a:xfrm>
        </p:grpSpPr>
        <p:grpSp>
          <p:nvGrpSpPr>
            <p:cNvPr id="96" name="Group 95"/>
            <p:cNvGrpSpPr/>
            <p:nvPr/>
          </p:nvGrpSpPr>
          <p:grpSpPr>
            <a:xfrm>
              <a:off x="976462" y="1937917"/>
              <a:ext cx="1005840" cy="1618699"/>
              <a:chOff x="970223" y="3819064"/>
              <a:chExt cx="1005840" cy="1618699"/>
            </a:xfrm>
          </p:grpSpPr>
          <p:sp>
            <p:nvSpPr>
              <p:cNvPr id="98" name="Can 97"/>
              <p:cNvSpPr/>
              <p:nvPr/>
            </p:nvSpPr>
            <p:spPr>
              <a:xfrm>
                <a:off x="970223" y="3819064"/>
                <a:ext cx="1005840" cy="1618699"/>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99" name="Can 98"/>
              <p:cNvSpPr/>
              <p:nvPr/>
            </p:nvSpPr>
            <p:spPr>
              <a:xfrm>
                <a:off x="970223" y="3819064"/>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nvGrpSpPr>
              <p:cNvPr id="100" name="Group 99"/>
              <p:cNvGrpSpPr/>
              <p:nvPr/>
            </p:nvGrpSpPr>
            <p:grpSpPr>
              <a:xfrm>
                <a:off x="989700" y="4425170"/>
                <a:ext cx="977291" cy="1003139"/>
                <a:chOff x="5178132" y="5221427"/>
                <a:chExt cx="977291" cy="1003139"/>
              </a:xfrm>
            </p:grpSpPr>
            <p:sp>
              <p:nvSpPr>
                <p:cNvPr id="102" name="Oval 101"/>
                <p:cNvSpPr/>
                <p:nvPr/>
              </p:nvSpPr>
              <p:spPr>
                <a:xfrm rot="3393184">
                  <a:off x="5451237" y="577315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Flowchart: Process 102"/>
                <p:cNvSpPr/>
                <p:nvPr/>
              </p:nvSpPr>
              <p:spPr>
                <a:xfrm rot="3393184">
                  <a:off x="5657409" y="5782569"/>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Oval 103"/>
                <p:cNvSpPr/>
                <p:nvPr/>
              </p:nvSpPr>
              <p:spPr>
                <a:xfrm rot="965626">
                  <a:off x="5709798" y="5757724"/>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Flowchart: Process 104"/>
                <p:cNvSpPr/>
                <p:nvPr/>
              </p:nvSpPr>
              <p:spPr>
                <a:xfrm rot="965626">
                  <a:off x="5920593" y="5760852"/>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p:cNvSpPr/>
                <p:nvPr/>
              </p:nvSpPr>
              <p:spPr>
                <a:xfrm rot="1088775">
                  <a:off x="5178985" y="5716963"/>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Flowchart: Process 106"/>
                <p:cNvSpPr/>
                <p:nvPr/>
              </p:nvSpPr>
              <p:spPr>
                <a:xfrm rot="1088775">
                  <a:off x="5389661" y="5720477"/>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p:cNvSpPr/>
                <p:nvPr/>
              </p:nvSpPr>
              <p:spPr>
                <a:xfrm rot="9283022">
                  <a:off x="5528238" y="5436202"/>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lowchart: Process 108"/>
                <p:cNvSpPr/>
                <p:nvPr/>
              </p:nvSpPr>
              <p:spPr>
                <a:xfrm rot="9283022">
                  <a:off x="5717988" y="544102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p:cNvSpPr/>
                <p:nvPr/>
              </p:nvSpPr>
              <p:spPr>
                <a:xfrm rot="20599221">
                  <a:off x="5178132" y="5380789"/>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Flowchart: Process 110"/>
                <p:cNvSpPr/>
                <p:nvPr/>
              </p:nvSpPr>
              <p:spPr>
                <a:xfrm rot="20599221">
                  <a:off x="5388894" y="5377550"/>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p:cNvSpPr/>
                <p:nvPr/>
              </p:nvSpPr>
              <p:spPr>
                <a:xfrm rot="1088775">
                  <a:off x="5705656" y="5414180"/>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Flowchart: Process 112"/>
                <p:cNvSpPr/>
                <p:nvPr/>
              </p:nvSpPr>
              <p:spPr>
                <a:xfrm rot="1088775">
                  <a:off x="5916332" y="5417694"/>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p:cNvSpPr/>
                <p:nvPr/>
              </p:nvSpPr>
              <p:spPr>
                <a:xfrm rot="1088775">
                  <a:off x="5502085" y="5221427"/>
                  <a:ext cx="445625" cy="457200"/>
                </a:xfrm>
                <a:prstGeom prst="ellipse">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Flowchart: Process 114"/>
                <p:cNvSpPr/>
                <p:nvPr/>
              </p:nvSpPr>
              <p:spPr>
                <a:xfrm rot="1088775">
                  <a:off x="5712761" y="5224941"/>
                  <a:ext cx="45719" cy="457200"/>
                </a:xfrm>
                <a:prstGeom prst="flowChartProcess">
                  <a:avLst/>
                </a:prstGeom>
                <a:solidFill>
                  <a:srgbClr val="DEB0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1" name="TextBox 100"/>
              <p:cNvSpPr txBox="1"/>
              <p:nvPr/>
            </p:nvSpPr>
            <p:spPr>
              <a:xfrm>
                <a:off x="970223" y="4367145"/>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3667</a:t>
                </a:r>
                <a:endParaRPr lang="en-US" dirty="0"/>
              </a:p>
            </p:txBody>
          </p:sp>
        </p:grpSp>
        <p:sp>
          <p:nvSpPr>
            <p:cNvPr id="97" name="Rectangle 96"/>
            <p:cNvSpPr/>
            <p:nvPr/>
          </p:nvSpPr>
          <p:spPr>
            <a:xfrm>
              <a:off x="816797" y="3643642"/>
              <a:ext cx="2628900"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Active</a:t>
              </a:r>
              <a:endParaRPr lang="en-US" sz="3200" dirty="0"/>
            </a:p>
          </p:txBody>
        </p:sp>
      </p:grpSp>
      <p:grpSp>
        <p:nvGrpSpPr>
          <p:cNvPr id="116" name="Group 115"/>
          <p:cNvGrpSpPr/>
          <p:nvPr/>
        </p:nvGrpSpPr>
        <p:grpSpPr>
          <a:xfrm>
            <a:off x="3314181" y="1324709"/>
            <a:ext cx="2173199" cy="2199405"/>
            <a:chOff x="3595133" y="2014066"/>
            <a:chExt cx="2173199" cy="2199405"/>
          </a:xfrm>
        </p:grpSpPr>
        <p:grpSp>
          <p:nvGrpSpPr>
            <p:cNvPr id="117" name="Group 116"/>
            <p:cNvGrpSpPr/>
            <p:nvPr/>
          </p:nvGrpSpPr>
          <p:grpSpPr>
            <a:xfrm>
              <a:off x="3624412" y="2014066"/>
              <a:ext cx="1005840" cy="1618699"/>
              <a:chOff x="2740645" y="2971005"/>
              <a:chExt cx="1005840" cy="1618699"/>
            </a:xfrm>
          </p:grpSpPr>
          <p:sp>
            <p:nvSpPr>
              <p:cNvPr id="119" name="Can 118"/>
              <p:cNvSpPr/>
              <p:nvPr/>
            </p:nvSpPr>
            <p:spPr>
              <a:xfrm>
                <a:off x="2740645" y="2971005"/>
                <a:ext cx="1005840" cy="1618699"/>
              </a:xfrm>
              <a:prstGeom prst="can">
                <a:avLst/>
              </a:prstGeom>
              <a:solidFill>
                <a:schemeClr val="accent1">
                  <a:lumMod val="20000"/>
                  <a:lumOff val="80000"/>
                </a:schemeClr>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endParaRPr lang="en-US" sz="1600" dirty="0" smtClean="0">
                  <a:solidFill>
                    <a:schemeClr val="tx1"/>
                  </a:solidFill>
                </a:endParaRPr>
              </a:p>
            </p:txBody>
          </p:sp>
          <p:sp>
            <p:nvSpPr>
              <p:cNvPr id="120" name="Can 119"/>
              <p:cNvSpPr/>
              <p:nvPr/>
            </p:nvSpPr>
            <p:spPr>
              <a:xfrm>
                <a:off x="2740645" y="2971005"/>
                <a:ext cx="1005840" cy="341002"/>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21" name="Oval 120"/>
              <p:cNvSpPr/>
              <p:nvPr/>
            </p:nvSpPr>
            <p:spPr>
              <a:xfrm rot="3393184">
                <a:off x="3033227" y="412883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Flowchart: Process 121"/>
              <p:cNvSpPr/>
              <p:nvPr/>
            </p:nvSpPr>
            <p:spPr>
              <a:xfrm rot="3393184">
                <a:off x="3239399" y="4138253"/>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p:cNvSpPr/>
              <p:nvPr/>
            </p:nvSpPr>
            <p:spPr>
              <a:xfrm rot="965626">
                <a:off x="3291788" y="4113408"/>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lowchart: Process 123"/>
              <p:cNvSpPr/>
              <p:nvPr/>
            </p:nvSpPr>
            <p:spPr>
              <a:xfrm rot="965626">
                <a:off x="3502583" y="4116536"/>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p:cNvSpPr/>
              <p:nvPr/>
            </p:nvSpPr>
            <p:spPr>
              <a:xfrm rot="1088775">
                <a:off x="2760975" y="4072647"/>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Flowchart: Process 125"/>
              <p:cNvSpPr/>
              <p:nvPr/>
            </p:nvSpPr>
            <p:spPr>
              <a:xfrm rot="1088775">
                <a:off x="2971651" y="4076161"/>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p:cNvSpPr/>
              <p:nvPr/>
            </p:nvSpPr>
            <p:spPr>
              <a:xfrm rot="9283022">
                <a:off x="3110228" y="3791886"/>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Flowchart: Process 127"/>
              <p:cNvSpPr/>
              <p:nvPr/>
            </p:nvSpPr>
            <p:spPr>
              <a:xfrm rot="9283022">
                <a:off x="3299978" y="379670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p:cNvSpPr/>
              <p:nvPr/>
            </p:nvSpPr>
            <p:spPr>
              <a:xfrm rot="20599221">
                <a:off x="2760122" y="3736473"/>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Flowchart: Process 129"/>
              <p:cNvSpPr/>
              <p:nvPr/>
            </p:nvSpPr>
            <p:spPr>
              <a:xfrm rot="20599221">
                <a:off x="2970884" y="3733234"/>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p:cNvSpPr/>
              <p:nvPr/>
            </p:nvSpPr>
            <p:spPr>
              <a:xfrm rot="1088775">
                <a:off x="3287646" y="3769864"/>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Flowchart: Process 131"/>
              <p:cNvSpPr/>
              <p:nvPr/>
            </p:nvSpPr>
            <p:spPr>
              <a:xfrm rot="1088775">
                <a:off x="3498322" y="3773378"/>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p:cNvSpPr/>
              <p:nvPr/>
            </p:nvSpPr>
            <p:spPr>
              <a:xfrm rot="1088775">
                <a:off x="3084075" y="3577111"/>
                <a:ext cx="445625"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Flowchart: Process 133"/>
              <p:cNvSpPr/>
              <p:nvPr/>
            </p:nvSpPr>
            <p:spPr>
              <a:xfrm rot="1088775">
                <a:off x="3294751" y="3580625"/>
                <a:ext cx="45719" cy="457200"/>
              </a:xfrm>
              <a:prstGeom prst="flowChartProcess">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TextBox 134"/>
              <p:cNvSpPr txBox="1"/>
              <p:nvPr/>
            </p:nvSpPr>
            <p:spPr>
              <a:xfrm>
                <a:off x="2740645" y="3519086"/>
                <a:ext cx="1005840" cy="369332"/>
              </a:xfrm>
              <a:prstGeom prst="rect">
                <a:avLst/>
              </a:prstGeom>
              <a:solidFill>
                <a:schemeClr val="bg1"/>
              </a:solidFill>
              <a:ln w="6350">
                <a:solidFill>
                  <a:schemeClr val="tx1"/>
                </a:solidFill>
              </a:ln>
            </p:spPr>
            <p:txBody>
              <a:bodyPr wrap="square" rtlCol="0">
                <a:spAutoFit/>
              </a:bodyPr>
              <a:lstStyle/>
              <a:p>
                <a:pPr algn="ctr"/>
                <a:r>
                  <a:rPr lang="en-US" dirty="0" smtClean="0"/>
                  <a:t>6076</a:t>
                </a:r>
                <a:endParaRPr lang="en-US" dirty="0"/>
              </a:p>
            </p:txBody>
          </p:sp>
        </p:grpSp>
        <p:sp>
          <p:nvSpPr>
            <p:cNvPr id="118" name="Rectangle 117"/>
            <p:cNvSpPr/>
            <p:nvPr/>
          </p:nvSpPr>
          <p:spPr>
            <a:xfrm>
              <a:off x="3595133" y="3628696"/>
              <a:ext cx="2173199" cy="584775"/>
            </a:xfrm>
            <a:prstGeom prst="rect">
              <a:avLst/>
            </a:prstGeom>
          </p:spPr>
          <p:txBody>
            <a:bodyPr wrap="square">
              <a:spAutoFit/>
            </a:bodyPr>
            <a:lstStyle/>
            <a:p>
              <a:pPr lvl="4" indent="-1828800">
                <a:spcBef>
                  <a:spcPts val="1200"/>
                </a:spcBef>
                <a:buClr>
                  <a:srgbClr val="FF0000"/>
                </a:buClr>
                <a:tabLst>
                  <a:tab pos="914400" algn="l"/>
                </a:tabLst>
              </a:pPr>
              <a:r>
                <a:rPr lang="en-US" sz="3200" dirty="0" smtClean="0"/>
                <a:t>Placebo</a:t>
              </a:r>
              <a:endParaRPr lang="en-US" sz="3200" dirty="0"/>
            </a:p>
          </p:txBody>
        </p:sp>
      </p:grpSp>
      <p:pic>
        <p:nvPicPr>
          <p:cNvPr id="136" name="Picture 3" descr="C:\Users\rileycp.PHS\AppData\Local\Microsoft\Windows\INetCache\IE\C5E7VEX8\768px-Red_X.svg[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4472" y="4693895"/>
            <a:ext cx="1334878" cy="1334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421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9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586346" y="3860172"/>
            <a:ext cx="9150926" cy="1569660"/>
          </a:xfrm>
          <a:prstGeom prst="rect">
            <a:avLst/>
          </a:prstGeom>
        </p:spPr>
        <p:txBody>
          <a:bodyPr wrap="square">
            <a:spAutoFit/>
          </a:bodyPr>
          <a:lstStyle/>
          <a:p>
            <a:r>
              <a:rPr lang="en-US" sz="4000" dirty="0" smtClean="0">
                <a:solidFill>
                  <a:schemeClr val="tx1">
                    <a:lumMod val="50000"/>
                  </a:schemeClr>
                </a:solidFill>
              </a:rPr>
              <a:t>The ARCADIA trial implementation </a:t>
            </a:r>
          </a:p>
          <a:p>
            <a:endParaRPr lang="en-US" sz="2800" dirty="0">
              <a:solidFill>
                <a:schemeClr val="tx1">
                  <a:lumMod val="50000"/>
                </a:schemeClr>
              </a:solidFill>
            </a:endParaRPr>
          </a:p>
          <a:p>
            <a:r>
              <a:rPr lang="en-US" sz="2800" dirty="0" smtClean="0">
                <a:solidFill>
                  <a:schemeClr val="tx1">
                    <a:lumMod val="50000"/>
                  </a:schemeClr>
                </a:solidFill>
              </a:rPr>
              <a:t>- </a:t>
            </a:r>
            <a:r>
              <a:rPr lang="en-US" sz="2800" i="1" dirty="0" err="1" smtClean="0">
                <a:solidFill>
                  <a:schemeClr val="tx1">
                    <a:lumMod val="50000"/>
                  </a:schemeClr>
                </a:solidFill>
              </a:rPr>
              <a:t>Wenle</a:t>
            </a:r>
            <a:r>
              <a:rPr lang="en-US" sz="2800" i="1" dirty="0" smtClean="0">
                <a:solidFill>
                  <a:schemeClr val="tx1">
                    <a:lumMod val="50000"/>
                  </a:schemeClr>
                </a:solidFill>
              </a:rPr>
              <a:t> Zhao</a:t>
            </a:r>
            <a:endParaRPr lang="en-US" sz="2800" i="1" dirty="0">
              <a:solidFill>
                <a:schemeClr val="tx1">
                  <a:lumMod val="50000"/>
                </a:schemeClr>
              </a:solidFill>
            </a:endParaRPr>
          </a:p>
        </p:txBody>
      </p:sp>
      <p:sp>
        <p:nvSpPr>
          <p:cNvPr id="11" name="Oval 10"/>
          <p:cNvSpPr/>
          <p:nvPr/>
        </p:nvSpPr>
        <p:spPr>
          <a:xfrm>
            <a:off x="969817" y="3938902"/>
            <a:ext cx="365760" cy="365760"/>
          </a:xfrm>
          <a:prstGeom prst="ellipse">
            <a:avLst/>
          </a:prstGeom>
          <a:solidFill>
            <a:srgbClr val="B7B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243729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Four Types of Study Drug Kit</a:t>
            </a:r>
            <a:endParaRPr lang="en-US" sz="3200" dirty="0">
              <a:solidFill>
                <a:srgbClr val="002060"/>
              </a:solidFill>
            </a:endParaRPr>
          </a:p>
        </p:txBody>
      </p:sp>
      <p:sp>
        <p:nvSpPr>
          <p:cNvPr id="3" name="Rounded Rectangle 2"/>
          <p:cNvSpPr/>
          <p:nvPr/>
        </p:nvSpPr>
        <p:spPr>
          <a:xfrm>
            <a:off x="4556925" y="914400"/>
            <a:ext cx="3083066" cy="4424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Subject Randomization</a:t>
            </a:r>
            <a:endParaRPr lang="en-US" sz="2000" dirty="0">
              <a:solidFill>
                <a:schemeClr val="tx1"/>
              </a:solidFill>
            </a:endParaRPr>
          </a:p>
        </p:txBody>
      </p:sp>
      <p:sp>
        <p:nvSpPr>
          <p:cNvPr id="4" name="Rounded Rectangle 3"/>
          <p:cNvSpPr/>
          <p:nvPr/>
        </p:nvSpPr>
        <p:spPr>
          <a:xfrm>
            <a:off x="1146162" y="2047572"/>
            <a:ext cx="4103561" cy="4424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Apixaban Active + Aspirin Placebo</a:t>
            </a:r>
            <a:endParaRPr lang="en-US" sz="2000" dirty="0">
              <a:solidFill>
                <a:schemeClr val="tx1"/>
              </a:solidFill>
            </a:endParaRPr>
          </a:p>
        </p:txBody>
      </p:sp>
      <p:sp>
        <p:nvSpPr>
          <p:cNvPr id="5" name="Rounded Rectangle 4"/>
          <p:cNvSpPr/>
          <p:nvPr/>
        </p:nvSpPr>
        <p:spPr>
          <a:xfrm>
            <a:off x="6961945" y="2047571"/>
            <a:ext cx="4103561" cy="44245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tx1"/>
                </a:solidFill>
              </a:rPr>
              <a:t>Apixaban Placebo + Aspirin Active</a:t>
            </a:r>
            <a:endParaRPr lang="en-US" sz="2000" dirty="0">
              <a:solidFill>
                <a:schemeClr val="tx1"/>
              </a:solidFill>
            </a:endParaRPr>
          </a:p>
        </p:txBody>
      </p:sp>
      <p:cxnSp>
        <p:nvCxnSpPr>
          <p:cNvPr id="6" name="Elbow Connector 5"/>
          <p:cNvCxnSpPr>
            <a:stCxn id="3" idx="2"/>
            <a:endCxn id="5" idx="0"/>
          </p:cNvCxnSpPr>
          <p:nvPr/>
        </p:nvCxnSpPr>
        <p:spPr>
          <a:xfrm rot="16200000" flipH="1">
            <a:off x="7210732" y="244577"/>
            <a:ext cx="690720" cy="2915268"/>
          </a:xfrm>
          <a:prstGeom prst="bentConnector3">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 name="Elbow Connector 6"/>
          <p:cNvCxnSpPr>
            <a:stCxn id="3" idx="2"/>
            <a:endCxn id="4" idx="0"/>
          </p:cNvCxnSpPr>
          <p:nvPr/>
        </p:nvCxnSpPr>
        <p:spPr>
          <a:xfrm rot="5400000">
            <a:off x="4302841" y="251954"/>
            <a:ext cx="690721" cy="2900515"/>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Diamond 7"/>
          <p:cNvSpPr/>
          <p:nvPr/>
        </p:nvSpPr>
        <p:spPr>
          <a:xfrm>
            <a:off x="1705406" y="2806688"/>
            <a:ext cx="2985073" cy="533561"/>
          </a:xfrm>
          <a:prstGeom prst="diamon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Adjusted dose?</a:t>
            </a:r>
            <a:endParaRPr lang="en-US" dirty="0">
              <a:solidFill>
                <a:schemeClr val="tx1"/>
              </a:solidFill>
            </a:endParaRPr>
          </a:p>
        </p:txBody>
      </p:sp>
      <p:sp>
        <p:nvSpPr>
          <p:cNvPr id="9" name="TextBox 8"/>
          <p:cNvSpPr txBox="1"/>
          <p:nvPr/>
        </p:nvSpPr>
        <p:spPr>
          <a:xfrm>
            <a:off x="459627" y="5329649"/>
            <a:ext cx="11272741" cy="830997"/>
          </a:xfrm>
          <a:prstGeom prst="rect">
            <a:avLst/>
          </a:prstGeom>
          <a:noFill/>
        </p:spPr>
        <p:txBody>
          <a:bodyPr wrap="square" rtlCol="0">
            <a:spAutoFit/>
          </a:bodyPr>
          <a:lstStyle/>
          <a:p>
            <a:pPr algn="ctr"/>
            <a:r>
              <a:rPr lang="en-US" sz="2400" dirty="0" smtClean="0"/>
              <a:t>Adjusted dose of Apixaban will be used for subjects with </a:t>
            </a:r>
            <a:r>
              <a:rPr lang="en-US" sz="2400" b="1" dirty="0" smtClean="0"/>
              <a:t>at least two</a:t>
            </a:r>
            <a:r>
              <a:rPr lang="en-US" sz="2400" dirty="0" smtClean="0"/>
              <a:t> of the following :</a:t>
            </a:r>
          </a:p>
          <a:p>
            <a:pPr algn="ctr"/>
            <a:r>
              <a:rPr lang="en-US" sz="2400" dirty="0" smtClean="0"/>
              <a:t>age </a:t>
            </a:r>
            <a:r>
              <a:rPr lang="en-US" sz="2400" dirty="0"/>
              <a:t>≥ </a:t>
            </a:r>
            <a:r>
              <a:rPr lang="en-US" sz="2400" dirty="0" smtClean="0"/>
              <a:t>80;       weight </a:t>
            </a:r>
            <a:r>
              <a:rPr lang="en-US" sz="2400" dirty="0"/>
              <a:t>≤ </a:t>
            </a:r>
            <a:r>
              <a:rPr lang="en-US" sz="2400" dirty="0" smtClean="0"/>
              <a:t>60kg;       serum </a:t>
            </a:r>
            <a:r>
              <a:rPr lang="en-US" sz="2400" dirty="0"/>
              <a:t>creatinine ≥ 1.5 </a:t>
            </a:r>
            <a:r>
              <a:rPr lang="en-US" sz="2400" dirty="0" smtClean="0"/>
              <a:t>mg/</a:t>
            </a:r>
            <a:r>
              <a:rPr lang="en-US" sz="2400" dirty="0" err="1" smtClean="0"/>
              <a:t>dL</a:t>
            </a:r>
            <a:endParaRPr lang="en-US" sz="2400" dirty="0"/>
          </a:p>
        </p:txBody>
      </p:sp>
      <p:sp>
        <p:nvSpPr>
          <p:cNvPr id="10" name="Diamond 9"/>
          <p:cNvSpPr/>
          <p:nvPr/>
        </p:nvSpPr>
        <p:spPr>
          <a:xfrm>
            <a:off x="7521189" y="2797968"/>
            <a:ext cx="2985073" cy="533561"/>
          </a:xfrm>
          <a:prstGeom prst="diamond">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Adjusted dose?</a:t>
            </a:r>
            <a:endParaRPr lang="en-US" dirty="0">
              <a:solidFill>
                <a:schemeClr val="tx1"/>
              </a:solidFill>
            </a:endParaRPr>
          </a:p>
        </p:txBody>
      </p:sp>
      <p:sp>
        <p:nvSpPr>
          <p:cNvPr id="11" name="Rounded Rectangle 10"/>
          <p:cNvSpPr/>
          <p:nvPr/>
        </p:nvSpPr>
        <p:spPr>
          <a:xfrm>
            <a:off x="473346"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5mg Active</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Placebo</a:t>
            </a:r>
            <a:endParaRPr lang="en-US" dirty="0">
              <a:solidFill>
                <a:schemeClr val="tx1"/>
              </a:solidFill>
            </a:endParaRPr>
          </a:p>
        </p:txBody>
      </p:sp>
      <p:sp>
        <p:nvSpPr>
          <p:cNvPr id="12" name="Rounded Rectangle 11"/>
          <p:cNvSpPr/>
          <p:nvPr/>
        </p:nvSpPr>
        <p:spPr>
          <a:xfrm>
            <a:off x="3381597"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2.5mg Active</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Placebo</a:t>
            </a:r>
            <a:endParaRPr lang="en-US" dirty="0">
              <a:solidFill>
                <a:schemeClr val="tx1"/>
              </a:solidFill>
            </a:endParaRPr>
          </a:p>
        </p:txBody>
      </p:sp>
      <p:sp>
        <p:nvSpPr>
          <p:cNvPr id="13" name="Rounded Rectangle 12"/>
          <p:cNvSpPr/>
          <p:nvPr/>
        </p:nvSpPr>
        <p:spPr>
          <a:xfrm>
            <a:off x="6289848"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5mg Placebo</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Active</a:t>
            </a:r>
            <a:endParaRPr lang="en-US" dirty="0">
              <a:solidFill>
                <a:schemeClr val="tx1"/>
              </a:solidFill>
            </a:endParaRPr>
          </a:p>
        </p:txBody>
      </p:sp>
      <p:sp>
        <p:nvSpPr>
          <p:cNvPr id="14" name="Rounded Rectangle 13"/>
          <p:cNvSpPr/>
          <p:nvPr/>
        </p:nvSpPr>
        <p:spPr>
          <a:xfrm>
            <a:off x="9198100" y="3938733"/>
            <a:ext cx="2547988" cy="94843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smtClean="0">
                <a:solidFill>
                  <a:schemeClr val="tx1"/>
                </a:solidFill>
              </a:rPr>
              <a:t>Apixaban 2.5mg Placebo</a:t>
            </a:r>
          </a:p>
          <a:p>
            <a:pPr algn="ctr"/>
            <a:r>
              <a:rPr lang="en-US" dirty="0">
                <a:solidFill>
                  <a:schemeClr val="tx1"/>
                </a:solidFill>
              </a:rPr>
              <a:t>+</a:t>
            </a:r>
            <a:endParaRPr lang="en-US" dirty="0" smtClean="0">
              <a:solidFill>
                <a:schemeClr val="tx1"/>
              </a:solidFill>
            </a:endParaRPr>
          </a:p>
          <a:p>
            <a:pPr algn="ctr"/>
            <a:r>
              <a:rPr lang="en-US" dirty="0" smtClean="0">
                <a:solidFill>
                  <a:schemeClr val="tx1"/>
                </a:solidFill>
              </a:rPr>
              <a:t>Aspirin 81mg Active</a:t>
            </a:r>
            <a:endParaRPr lang="en-US" dirty="0">
              <a:solidFill>
                <a:schemeClr val="tx1"/>
              </a:solidFill>
            </a:endParaRPr>
          </a:p>
        </p:txBody>
      </p:sp>
      <p:cxnSp>
        <p:nvCxnSpPr>
          <p:cNvPr id="15" name="Elbow Connector 14"/>
          <p:cNvCxnSpPr>
            <a:stCxn id="8" idx="2"/>
            <a:endCxn id="12" idx="0"/>
          </p:cNvCxnSpPr>
          <p:nvPr/>
        </p:nvCxnSpPr>
        <p:spPr>
          <a:xfrm rot="16200000" flipH="1">
            <a:off x="3627525" y="2910667"/>
            <a:ext cx="598484" cy="145764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8" idx="2"/>
            <a:endCxn id="11" idx="0"/>
          </p:cNvCxnSpPr>
          <p:nvPr/>
        </p:nvCxnSpPr>
        <p:spPr>
          <a:xfrm rot="5400000">
            <a:off x="2173400" y="2914190"/>
            <a:ext cx="598484" cy="1450603"/>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0" idx="2"/>
            <a:endCxn id="14" idx="0"/>
          </p:cNvCxnSpPr>
          <p:nvPr/>
        </p:nvCxnSpPr>
        <p:spPr>
          <a:xfrm rot="16200000" flipH="1">
            <a:off x="9439308" y="2905947"/>
            <a:ext cx="607204" cy="1458368"/>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10" idx="2"/>
            <a:endCxn id="13" idx="0"/>
          </p:cNvCxnSpPr>
          <p:nvPr/>
        </p:nvCxnSpPr>
        <p:spPr>
          <a:xfrm rot="5400000">
            <a:off x="7985182" y="2910189"/>
            <a:ext cx="607204" cy="1449884"/>
          </a:xfrm>
          <a:prstGeom prst="bentConnector3">
            <a:avLst>
              <a:gd name="adj1" fmla="val 50000"/>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4" idx="2"/>
            <a:endCxn id="8" idx="0"/>
          </p:cNvCxnSpPr>
          <p:nvPr/>
        </p:nvCxnSpPr>
        <p:spPr>
          <a:xfrm>
            <a:off x="3197943" y="2490023"/>
            <a:ext cx="0" cy="316665"/>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5" idx="2"/>
            <a:endCxn id="10" idx="0"/>
          </p:cNvCxnSpPr>
          <p:nvPr/>
        </p:nvCxnSpPr>
        <p:spPr>
          <a:xfrm>
            <a:off x="9013726" y="2490022"/>
            <a:ext cx="0" cy="30794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57461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654965" y="0"/>
            <a:ext cx="6882067" cy="584775"/>
          </a:xfrm>
          <a:prstGeom prst="rect">
            <a:avLst/>
          </a:prstGeom>
          <a:noFill/>
        </p:spPr>
        <p:txBody>
          <a:bodyPr wrap="square" rtlCol="0">
            <a:spAutoFit/>
          </a:bodyPr>
          <a:lstStyle/>
          <a:p>
            <a:pPr algn="ctr"/>
            <a:r>
              <a:rPr lang="en-US" sz="3200" dirty="0" smtClean="0">
                <a:solidFill>
                  <a:srgbClr val="002060"/>
                </a:solidFill>
                <a:effectLst>
                  <a:outerShdw blurRad="38100" dist="38100" dir="2700000" algn="tl">
                    <a:srgbClr val="000000">
                      <a:alpha val="43137"/>
                    </a:srgbClr>
                  </a:outerShdw>
                </a:effectLst>
              </a:rPr>
              <a:t>Six Drug Bottle Types</a:t>
            </a:r>
            <a:endParaRPr lang="en-US" sz="3200" dirty="0">
              <a:solidFill>
                <a:srgbClr val="002060"/>
              </a:solidFill>
              <a:effectLst>
                <a:outerShdw blurRad="38100" dist="38100" dir="2700000" algn="tl">
                  <a:srgbClr val="000000">
                    <a:alpha val="43137"/>
                  </a:srgbClr>
                </a:outerShdw>
              </a:effectLst>
            </a:endParaRPr>
          </a:p>
        </p:txBody>
      </p:sp>
      <p:grpSp>
        <p:nvGrpSpPr>
          <p:cNvPr id="4" name="Group 3"/>
          <p:cNvGrpSpPr/>
          <p:nvPr/>
        </p:nvGrpSpPr>
        <p:grpSpPr>
          <a:xfrm>
            <a:off x="783450" y="4553832"/>
            <a:ext cx="1005840" cy="1789200"/>
            <a:chOff x="3759475" y="3040404"/>
            <a:chExt cx="1472650" cy="2881525"/>
          </a:xfrm>
        </p:grpSpPr>
        <p:sp>
          <p:nvSpPr>
            <p:cNvPr id="5" name="Can 4"/>
            <p:cNvSpPr/>
            <p:nvPr/>
          </p:nvSpPr>
          <p:spPr>
            <a:xfrm>
              <a:off x="3759475" y="3314998"/>
              <a:ext cx="1472650" cy="2606931"/>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rtlCol="0" anchor="ctr"/>
            <a:lstStyle/>
            <a:p>
              <a:pPr algn="ctr"/>
              <a:r>
                <a:rPr lang="en-US" sz="1600" dirty="0" smtClean="0">
                  <a:solidFill>
                    <a:schemeClr val="tx1"/>
                  </a:solidFill>
                </a:rPr>
                <a:t>Apixaban 5mg</a:t>
              </a:r>
            </a:p>
            <a:p>
              <a:pPr algn="ctr"/>
              <a:r>
                <a:rPr lang="en-US" sz="1600" dirty="0" smtClean="0">
                  <a:solidFill>
                    <a:schemeClr val="tx1"/>
                  </a:solidFill>
                </a:rPr>
                <a:t>Active</a:t>
              </a:r>
            </a:p>
            <a:p>
              <a:pPr algn="ctr"/>
              <a:r>
                <a:rPr lang="en-US" altLang="zh-CN" sz="1600" dirty="0" smtClean="0">
                  <a:solidFill>
                    <a:schemeClr val="tx1"/>
                  </a:solidFill>
                </a:rPr>
                <a:t>Drug Bottle</a:t>
              </a:r>
            </a:p>
            <a:p>
              <a:pPr algn="ctr"/>
              <a:r>
                <a:rPr lang="en-US" sz="1600" dirty="0" smtClean="0">
                  <a:solidFill>
                    <a:schemeClr val="tx1"/>
                  </a:solidFill>
                </a:rPr>
                <a:t>Type #1</a:t>
              </a:r>
            </a:p>
          </p:txBody>
        </p:sp>
        <p:sp>
          <p:nvSpPr>
            <p:cNvPr id="6" name="Can 5"/>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7" name="Group 6"/>
          <p:cNvGrpSpPr/>
          <p:nvPr/>
        </p:nvGrpSpPr>
        <p:grpSpPr>
          <a:xfrm>
            <a:off x="6540282" y="4553832"/>
            <a:ext cx="1005840" cy="1789200"/>
            <a:chOff x="3759475" y="3040404"/>
            <a:chExt cx="1472650" cy="2881525"/>
          </a:xfrm>
        </p:grpSpPr>
        <p:sp>
          <p:nvSpPr>
            <p:cNvPr id="8" name="Can 7"/>
            <p:cNvSpPr/>
            <p:nvPr/>
          </p:nvSpPr>
          <p:spPr>
            <a:xfrm>
              <a:off x="3759475" y="3314998"/>
              <a:ext cx="1472650" cy="2606931"/>
            </a:xfrm>
            <a:prstGeom prst="can">
              <a:avLst/>
            </a:prstGeom>
            <a:solidFill>
              <a:srgbClr val="FFFFCC"/>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Apixaban 5mg</a:t>
              </a:r>
            </a:p>
            <a:p>
              <a:pPr algn="ctr"/>
              <a:r>
                <a:rPr lang="en-US" sz="1600" dirty="0" smtClean="0">
                  <a:solidFill>
                    <a:schemeClr val="tx1"/>
                  </a:solidFill>
                </a:rPr>
                <a:t>Placebo</a:t>
              </a:r>
            </a:p>
            <a:p>
              <a:pPr algn="ctr"/>
              <a:r>
                <a:rPr lang="en-US" sz="1600" dirty="0" smtClean="0">
                  <a:solidFill>
                    <a:schemeClr val="tx1"/>
                  </a:solidFill>
                </a:rPr>
                <a:t>Drug Bottle </a:t>
              </a:r>
            </a:p>
            <a:p>
              <a:pPr algn="ctr"/>
              <a:r>
                <a:rPr lang="en-US" sz="1600" dirty="0" smtClean="0">
                  <a:solidFill>
                    <a:schemeClr val="tx1"/>
                  </a:solidFill>
                </a:rPr>
                <a:t>Type #2</a:t>
              </a:r>
              <a:endParaRPr lang="en-US" sz="1600" dirty="0">
                <a:solidFill>
                  <a:schemeClr val="tx1"/>
                </a:solidFill>
              </a:endParaRPr>
            </a:p>
          </p:txBody>
        </p:sp>
        <p:sp>
          <p:nvSpPr>
            <p:cNvPr id="9" name="Can 8"/>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10" name="Group 9"/>
          <p:cNvGrpSpPr/>
          <p:nvPr/>
        </p:nvGrpSpPr>
        <p:grpSpPr>
          <a:xfrm>
            <a:off x="4621338" y="4553832"/>
            <a:ext cx="1005840" cy="1789200"/>
            <a:chOff x="3759475" y="3040404"/>
            <a:chExt cx="1472650" cy="2881525"/>
          </a:xfrm>
        </p:grpSpPr>
        <p:sp>
          <p:nvSpPr>
            <p:cNvPr id="11" name="Can 10"/>
            <p:cNvSpPr/>
            <p:nvPr/>
          </p:nvSpPr>
          <p:spPr>
            <a:xfrm>
              <a:off x="3759475" y="3314998"/>
              <a:ext cx="1472650" cy="2606931"/>
            </a:xfrm>
            <a:prstGeom prst="can">
              <a:avLst/>
            </a:prstGeom>
            <a:solidFill>
              <a:srgbClr val="FFE5E5"/>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Apixaban 2.5mg</a:t>
              </a:r>
            </a:p>
            <a:p>
              <a:pPr algn="ctr"/>
              <a:r>
                <a:rPr lang="en-US" sz="1600" dirty="0" smtClean="0">
                  <a:solidFill>
                    <a:schemeClr val="tx1"/>
                  </a:solidFill>
                </a:rPr>
                <a:t>Active</a:t>
              </a:r>
            </a:p>
            <a:p>
              <a:pPr algn="ctr"/>
              <a:r>
                <a:rPr lang="en-US" sz="1600" dirty="0" smtClean="0">
                  <a:solidFill>
                    <a:schemeClr val="tx1"/>
                  </a:solidFill>
                </a:rPr>
                <a:t>Drug Bottle</a:t>
              </a:r>
            </a:p>
            <a:p>
              <a:pPr algn="ctr"/>
              <a:r>
                <a:rPr lang="en-US" sz="1600" dirty="0" smtClean="0">
                  <a:solidFill>
                    <a:schemeClr val="tx1"/>
                  </a:solidFill>
                </a:rPr>
                <a:t>Type #3</a:t>
              </a:r>
              <a:endParaRPr lang="en-US" sz="1600" dirty="0">
                <a:solidFill>
                  <a:schemeClr val="tx1"/>
                </a:solidFill>
              </a:endParaRPr>
            </a:p>
          </p:txBody>
        </p:sp>
        <p:sp>
          <p:nvSpPr>
            <p:cNvPr id="12" name="Can 11"/>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13" name="Group 12"/>
          <p:cNvGrpSpPr/>
          <p:nvPr/>
        </p:nvGrpSpPr>
        <p:grpSpPr>
          <a:xfrm>
            <a:off x="10378172" y="4553832"/>
            <a:ext cx="1005840" cy="1789200"/>
            <a:chOff x="3759475" y="3040404"/>
            <a:chExt cx="1472650" cy="2881525"/>
          </a:xfrm>
        </p:grpSpPr>
        <p:sp>
          <p:nvSpPr>
            <p:cNvPr id="14" name="Can 13"/>
            <p:cNvSpPr/>
            <p:nvPr/>
          </p:nvSpPr>
          <p:spPr>
            <a:xfrm>
              <a:off x="3759475" y="3314998"/>
              <a:ext cx="1472650" cy="2606931"/>
            </a:xfrm>
            <a:prstGeom prst="can">
              <a:avLst/>
            </a:prstGeom>
            <a:solidFill>
              <a:srgbClr val="FFE5E5"/>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Apixaban 2.5mg</a:t>
              </a:r>
            </a:p>
            <a:p>
              <a:pPr algn="ctr"/>
              <a:r>
                <a:rPr lang="en-US" sz="1600" dirty="0" smtClean="0">
                  <a:solidFill>
                    <a:schemeClr val="tx1"/>
                  </a:solidFill>
                </a:rPr>
                <a:t>Placebo</a:t>
              </a:r>
            </a:p>
            <a:p>
              <a:pPr algn="ctr"/>
              <a:r>
                <a:rPr lang="en-US" sz="1600" dirty="0" smtClean="0">
                  <a:solidFill>
                    <a:schemeClr val="tx1"/>
                  </a:solidFill>
                </a:rPr>
                <a:t>Drug Bottle </a:t>
              </a:r>
            </a:p>
            <a:p>
              <a:pPr algn="ctr"/>
              <a:r>
                <a:rPr lang="en-US" sz="1600" dirty="0" smtClean="0">
                  <a:solidFill>
                    <a:schemeClr val="tx1"/>
                  </a:solidFill>
                </a:rPr>
                <a:t>Type #4</a:t>
              </a:r>
              <a:endParaRPr lang="en-US" sz="1600" dirty="0">
                <a:solidFill>
                  <a:schemeClr val="tx1"/>
                </a:solidFill>
              </a:endParaRPr>
            </a:p>
          </p:txBody>
        </p:sp>
        <p:sp>
          <p:nvSpPr>
            <p:cNvPr id="15" name="Can 14"/>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16" name="Group 15"/>
          <p:cNvGrpSpPr/>
          <p:nvPr/>
        </p:nvGrpSpPr>
        <p:grpSpPr>
          <a:xfrm>
            <a:off x="2702394" y="4553832"/>
            <a:ext cx="1005840" cy="1789200"/>
            <a:chOff x="3759475" y="3040404"/>
            <a:chExt cx="1472650" cy="2881525"/>
          </a:xfrm>
        </p:grpSpPr>
        <p:sp>
          <p:nvSpPr>
            <p:cNvPr id="17" name="Can 16"/>
            <p:cNvSpPr/>
            <p:nvPr/>
          </p:nvSpPr>
          <p:spPr>
            <a:xfrm>
              <a:off x="3759475" y="3314998"/>
              <a:ext cx="1472650" cy="2606931"/>
            </a:xfrm>
            <a:prstGeom prst="can">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Aspirin</a:t>
              </a:r>
            </a:p>
            <a:p>
              <a:pPr algn="ctr"/>
              <a:r>
                <a:rPr lang="en-US" sz="1600" dirty="0" smtClean="0">
                  <a:solidFill>
                    <a:schemeClr val="tx1"/>
                  </a:solidFill>
                </a:rPr>
                <a:t>81mg</a:t>
              </a:r>
            </a:p>
            <a:p>
              <a:pPr algn="ctr"/>
              <a:r>
                <a:rPr lang="en-US" sz="1600" dirty="0" smtClean="0">
                  <a:solidFill>
                    <a:schemeClr val="tx1"/>
                  </a:solidFill>
                </a:rPr>
                <a:t>Placebo</a:t>
              </a:r>
            </a:p>
            <a:p>
              <a:pPr algn="ctr"/>
              <a:r>
                <a:rPr lang="en-US" sz="1600" dirty="0" smtClean="0">
                  <a:solidFill>
                    <a:schemeClr val="tx1"/>
                  </a:solidFill>
                </a:rPr>
                <a:t>Drug Bottle </a:t>
              </a:r>
            </a:p>
            <a:p>
              <a:pPr algn="ctr"/>
              <a:r>
                <a:rPr lang="en-US" sz="1600" dirty="0" smtClean="0">
                  <a:solidFill>
                    <a:schemeClr val="tx1"/>
                  </a:solidFill>
                </a:rPr>
                <a:t>Type #6</a:t>
              </a:r>
              <a:endParaRPr lang="en-US" sz="1600" dirty="0">
                <a:solidFill>
                  <a:schemeClr val="tx1"/>
                </a:solidFill>
              </a:endParaRPr>
            </a:p>
          </p:txBody>
        </p:sp>
        <p:sp>
          <p:nvSpPr>
            <p:cNvPr id="18" name="Can 17"/>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grpSp>
        <p:nvGrpSpPr>
          <p:cNvPr id="19" name="Group 18"/>
          <p:cNvGrpSpPr/>
          <p:nvPr/>
        </p:nvGrpSpPr>
        <p:grpSpPr>
          <a:xfrm>
            <a:off x="8459226" y="4553832"/>
            <a:ext cx="1005840" cy="1789200"/>
            <a:chOff x="3759475" y="3040404"/>
            <a:chExt cx="1472650" cy="2881525"/>
          </a:xfrm>
        </p:grpSpPr>
        <p:sp>
          <p:nvSpPr>
            <p:cNvPr id="20" name="Can 19"/>
            <p:cNvSpPr/>
            <p:nvPr/>
          </p:nvSpPr>
          <p:spPr>
            <a:xfrm>
              <a:off x="3759475" y="3314998"/>
              <a:ext cx="1472650" cy="2606931"/>
            </a:xfrm>
            <a:prstGeom prst="can">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dirty="0" smtClean="0">
                  <a:solidFill>
                    <a:schemeClr val="tx1"/>
                  </a:solidFill>
                </a:rPr>
                <a:t>Aspirin</a:t>
              </a:r>
            </a:p>
            <a:p>
              <a:pPr algn="ctr"/>
              <a:r>
                <a:rPr lang="en-US" sz="1600" dirty="0" smtClean="0">
                  <a:solidFill>
                    <a:schemeClr val="tx1"/>
                  </a:solidFill>
                </a:rPr>
                <a:t>81mg</a:t>
              </a:r>
            </a:p>
            <a:p>
              <a:pPr algn="ctr"/>
              <a:r>
                <a:rPr lang="en-US" sz="1600" dirty="0" smtClean="0">
                  <a:solidFill>
                    <a:schemeClr val="tx1"/>
                  </a:solidFill>
                </a:rPr>
                <a:t>Active</a:t>
              </a:r>
            </a:p>
            <a:p>
              <a:pPr algn="ctr"/>
              <a:r>
                <a:rPr lang="en-US" sz="1600" dirty="0" smtClean="0">
                  <a:solidFill>
                    <a:schemeClr val="tx1"/>
                  </a:solidFill>
                </a:rPr>
                <a:t>Drug Bottle </a:t>
              </a:r>
            </a:p>
            <a:p>
              <a:pPr algn="ctr"/>
              <a:r>
                <a:rPr lang="en-US" sz="1600" dirty="0" smtClean="0">
                  <a:solidFill>
                    <a:schemeClr val="tx1"/>
                  </a:solidFill>
                </a:rPr>
                <a:t>Type #5</a:t>
              </a:r>
              <a:endParaRPr lang="en-US" sz="1600" dirty="0">
                <a:solidFill>
                  <a:schemeClr val="tx1"/>
                </a:solidFill>
              </a:endParaRPr>
            </a:p>
          </p:txBody>
        </p:sp>
        <p:sp>
          <p:nvSpPr>
            <p:cNvPr id="21" name="Can 20"/>
            <p:cNvSpPr/>
            <p:nvPr/>
          </p:nvSpPr>
          <p:spPr>
            <a:xfrm>
              <a:off x="3992880" y="3040404"/>
              <a:ext cx="1005840" cy="549188"/>
            </a:xfrm>
            <a:prstGeom prst="can">
              <a:avLst>
                <a:gd name="adj" fmla="val 50000"/>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grpSp>
      <p:sp>
        <p:nvSpPr>
          <p:cNvPr id="22" name="Bevel 21"/>
          <p:cNvSpPr/>
          <p:nvPr/>
        </p:nvSpPr>
        <p:spPr>
          <a:xfrm>
            <a:off x="1497901"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#1</a:t>
            </a:r>
            <a:endParaRPr lang="en-US" sz="2400" dirty="0">
              <a:solidFill>
                <a:schemeClr val="tx1"/>
              </a:solidFill>
            </a:endParaRPr>
          </a:p>
        </p:txBody>
      </p:sp>
      <p:sp>
        <p:nvSpPr>
          <p:cNvPr id="23" name="Bevel 22"/>
          <p:cNvSpPr/>
          <p:nvPr/>
        </p:nvSpPr>
        <p:spPr>
          <a:xfrm>
            <a:off x="7240257"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#3</a:t>
            </a:r>
            <a:endParaRPr lang="en-US" sz="2400" dirty="0">
              <a:solidFill>
                <a:schemeClr val="tx1"/>
              </a:solidFill>
            </a:endParaRPr>
          </a:p>
        </p:txBody>
      </p:sp>
      <p:sp>
        <p:nvSpPr>
          <p:cNvPr id="24" name="Bevel 23"/>
          <p:cNvSpPr/>
          <p:nvPr/>
        </p:nvSpPr>
        <p:spPr>
          <a:xfrm>
            <a:off x="3369885"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#2</a:t>
            </a:r>
            <a:endParaRPr lang="en-US" sz="2400" dirty="0">
              <a:solidFill>
                <a:schemeClr val="tx1"/>
              </a:solidFill>
            </a:endParaRPr>
          </a:p>
        </p:txBody>
      </p:sp>
      <p:sp>
        <p:nvSpPr>
          <p:cNvPr id="25" name="Bevel 24"/>
          <p:cNvSpPr/>
          <p:nvPr/>
        </p:nvSpPr>
        <p:spPr>
          <a:xfrm>
            <a:off x="9104856" y="2677322"/>
            <a:ext cx="1554065" cy="1395197"/>
          </a:xfrm>
          <a:prstGeom prst="bevel">
            <a:avLst>
              <a:gd name="adj" fmla="val 7849"/>
            </a:avLst>
          </a:prstGeom>
          <a:solidFill>
            <a:schemeClr val="bg1"/>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solidFill>
                  <a:schemeClr val="tx1"/>
                </a:solidFill>
              </a:rPr>
              <a:t>Drug Kit </a:t>
            </a:r>
          </a:p>
          <a:p>
            <a:pPr algn="ctr"/>
            <a:r>
              <a:rPr lang="en-US" sz="2400" dirty="0" smtClean="0">
                <a:solidFill>
                  <a:schemeClr val="tx1"/>
                </a:solidFill>
              </a:rPr>
              <a:t>Type #4</a:t>
            </a:r>
            <a:endParaRPr lang="en-US" sz="2400" dirty="0">
              <a:solidFill>
                <a:schemeClr val="tx1"/>
              </a:solidFill>
            </a:endParaRPr>
          </a:p>
        </p:txBody>
      </p:sp>
      <p:cxnSp>
        <p:nvCxnSpPr>
          <p:cNvPr id="26" name="Straight Arrow Connector 25"/>
          <p:cNvCxnSpPr>
            <a:stCxn id="22" idx="2"/>
            <a:endCxn id="6" idx="1"/>
          </p:cNvCxnSpPr>
          <p:nvPr/>
        </p:nvCxnSpPr>
        <p:spPr>
          <a:xfrm flipH="1">
            <a:off x="1286370" y="4072519"/>
            <a:ext cx="988564"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2" idx="2"/>
            <a:endCxn id="18" idx="1"/>
          </p:cNvCxnSpPr>
          <p:nvPr/>
        </p:nvCxnSpPr>
        <p:spPr>
          <a:xfrm>
            <a:off x="2274934" y="4072519"/>
            <a:ext cx="930380"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24" idx="2"/>
            <a:endCxn id="18" idx="1"/>
          </p:cNvCxnSpPr>
          <p:nvPr/>
        </p:nvCxnSpPr>
        <p:spPr>
          <a:xfrm flipH="1">
            <a:off x="3205314" y="4072519"/>
            <a:ext cx="941604"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3" idx="2"/>
            <a:endCxn id="9" idx="1"/>
          </p:cNvCxnSpPr>
          <p:nvPr/>
        </p:nvCxnSpPr>
        <p:spPr>
          <a:xfrm flipH="1">
            <a:off x="7043202" y="4072519"/>
            <a:ext cx="974088"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3" idx="2"/>
            <a:endCxn id="21" idx="1"/>
          </p:cNvCxnSpPr>
          <p:nvPr/>
        </p:nvCxnSpPr>
        <p:spPr>
          <a:xfrm>
            <a:off x="8017290" y="4072519"/>
            <a:ext cx="944856"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4" idx="2"/>
            <a:endCxn id="12" idx="1"/>
          </p:cNvCxnSpPr>
          <p:nvPr/>
        </p:nvCxnSpPr>
        <p:spPr>
          <a:xfrm>
            <a:off x="4146918" y="4072519"/>
            <a:ext cx="977340"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5" idx="2"/>
            <a:endCxn id="15" idx="1"/>
          </p:cNvCxnSpPr>
          <p:nvPr/>
        </p:nvCxnSpPr>
        <p:spPr>
          <a:xfrm>
            <a:off x="9881889" y="4072519"/>
            <a:ext cx="999203"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5" idx="2"/>
            <a:endCxn id="21" idx="1"/>
          </p:cNvCxnSpPr>
          <p:nvPr/>
        </p:nvCxnSpPr>
        <p:spPr>
          <a:xfrm flipH="1">
            <a:off x="8962146" y="4072519"/>
            <a:ext cx="919743" cy="481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a:xfrm>
            <a:off x="1696068" y="1186015"/>
            <a:ext cx="3023419"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Apixaban</a:t>
            </a:r>
          </a:p>
          <a:p>
            <a:pPr algn="ctr"/>
            <a:r>
              <a:rPr lang="en-US" sz="2800" dirty="0" smtClean="0">
                <a:solidFill>
                  <a:schemeClr val="tx1"/>
                </a:solidFill>
              </a:rPr>
              <a:t>Arm #1</a:t>
            </a:r>
            <a:endParaRPr lang="en-US" sz="2800" dirty="0">
              <a:solidFill>
                <a:schemeClr val="tx1"/>
              </a:solidFill>
            </a:endParaRPr>
          </a:p>
        </p:txBody>
      </p:sp>
      <p:sp>
        <p:nvSpPr>
          <p:cNvPr id="35" name="Rounded Rectangle 34"/>
          <p:cNvSpPr/>
          <p:nvPr/>
        </p:nvSpPr>
        <p:spPr>
          <a:xfrm>
            <a:off x="7450615" y="1186015"/>
            <a:ext cx="3023419"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Aspirin </a:t>
            </a:r>
          </a:p>
          <a:p>
            <a:pPr algn="ctr"/>
            <a:r>
              <a:rPr lang="en-US" sz="2800" dirty="0" smtClean="0">
                <a:solidFill>
                  <a:schemeClr val="tx1"/>
                </a:solidFill>
              </a:rPr>
              <a:t>Arm #2</a:t>
            </a:r>
            <a:endParaRPr lang="en-US" sz="2800" dirty="0">
              <a:solidFill>
                <a:schemeClr val="tx1"/>
              </a:solidFill>
            </a:endParaRPr>
          </a:p>
        </p:txBody>
      </p:sp>
      <p:cxnSp>
        <p:nvCxnSpPr>
          <p:cNvPr id="36" name="Straight Arrow Connector 35"/>
          <p:cNvCxnSpPr>
            <a:stCxn id="35" idx="2"/>
            <a:endCxn id="23" idx="6"/>
          </p:cNvCxnSpPr>
          <p:nvPr/>
        </p:nvCxnSpPr>
        <p:spPr>
          <a:xfrm flipH="1">
            <a:off x="8017290" y="2100415"/>
            <a:ext cx="945035" cy="57690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stCxn id="35" idx="2"/>
            <a:endCxn id="25" idx="6"/>
          </p:cNvCxnSpPr>
          <p:nvPr/>
        </p:nvCxnSpPr>
        <p:spPr>
          <a:xfrm>
            <a:off x="8962325" y="2100415"/>
            <a:ext cx="919564" cy="57690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2"/>
            <a:endCxn id="22" idx="6"/>
          </p:cNvCxnSpPr>
          <p:nvPr/>
        </p:nvCxnSpPr>
        <p:spPr>
          <a:xfrm flipH="1">
            <a:off x="2274934" y="2100415"/>
            <a:ext cx="932844" cy="57690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stCxn id="34" idx="2"/>
            <a:endCxn id="24" idx="6"/>
          </p:cNvCxnSpPr>
          <p:nvPr/>
        </p:nvCxnSpPr>
        <p:spPr>
          <a:xfrm>
            <a:off x="3207778" y="2100415"/>
            <a:ext cx="939140" cy="57690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541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34" grpId="0" animBg="1"/>
      <p:bldP spid="3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936983" y="1525945"/>
            <a:ext cx="2553010" cy="1282490"/>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7421526" y="1525944"/>
            <a:ext cx="1892837" cy="4989422"/>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417674" y="0"/>
            <a:ext cx="8761228"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Database Design for Drug Distribution Management</a:t>
            </a:r>
            <a:endParaRPr lang="en-US" sz="3200" dirty="0">
              <a:solidFill>
                <a:srgbClr val="002060"/>
              </a:solidFill>
              <a:effectLst>
                <a:outerShdw blurRad="38100" dist="38100" dir="2700000" algn="tl">
                  <a:srgbClr val="000000">
                    <a:alpha val="43137"/>
                  </a:srgbClr>
                </a:outerShdw>
              </a:effectLst>
            </a:endParaRPr>
          </a:p>
        </p:txBody>
      </p:sp>
      <p:cxnSp>
        <p:nvCxnSpPr>
          <p:cNvPr id="8" name="Straight Connector 7"/>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20769" y="652138"/>
            <a:ext cx="1828800" cy="2464852"/>
            <a:chOff x="320769" y="884902"/>
            <a:chExt cx="1828800" cy="2464852"/>
          </a:xfrm>
        </p:grpSpPr>
        <p:sp>
          <p:nvSpPr>
            <p:cNvPr id="10" name="TextBox 9"/>
            <p:cNvSpPr txBox="1"/>
            <p:nvPr/>
          </p:nvSpPr>
          <p:spPr>
            <a:xfrm>
              <a:off x="320769" y="884902"/>
              <a:ext cx="1828800"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Drug Lot</a:t>
              </a:r>
              <a:endParaRPr lang="en-US" sz="1600" dirty="0">
                <a:solidFill>
                  <a:schemeClr val="bg1"/>
                </a:solidFill>
              </a:endParaRPr>
            </a:p>
          </p:txBody>
        </p:sp>
        <p:sp>
          <p:nvSpPr>
            <p:cNvPr id="11" name="TextBox 10"/>
            <p:cNvSpPr txBox="1"/>
            <p:nvPr/>
          </p:nvSpPr>
          <p:spPr>
            <a:xfrm>
              <a:off x="320769" y="1133346"/>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Lot ID</a:t>
              </a:r>
              <a:endParaRPr lang="en-US" sz="1600" dirty="0"/>
            </a:p>
          </p:txBody>
        </p:sp>
        <p:sp>
          <p:nvSpPr>
            <p:cNvPr id="12" name="TextBox 11"/>
            <p:cNvSpPr txBox="1"/>
            <p:nvPr/>
          </p:nvSpPr>
          <p:spPr>
            <a:xfrm>
              <a:off x="320769" y="1379885"/>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Is Active</a:t>
              </a:r>
              <a:endParaRPr lang="en-US" sz="1600" dirty="0"/>
            </a:p>
          </p:txBody>
        </p:sp>
        <p:sp>
          <p:nvSpPr>
            <p:cNvPr id="13" name="TextBox 12"/>
            <p:cNvSpPr txBox="1"/>
            <p:nvPr/>
          </p:nvSpPr>
          <p:spPr>
            <a:xfrm>
              <a:off x="320769" y="1625959"/>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Expiration Date</a:t>
              </a:r>
              <a:endParaRPr lang="en-US" sz="1600" dirty="0"/>
            </a:p>
          </p:txBody>
        </p:sp>
        <p:sp>
          <p:nvSpPr>
            <p:cNvPr id="14" name="TextBox 13"/>
            <p:cNvSpPr txBox="1"/>
            <p:nvPr/>
          </p:nvSpPr>
          <p:spPr>
            <a:xfrm>
              <a:off x="320769" y="1872498"/>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Apixaban 25 Active</a:t>
              </a:r>
              <a:endParaRPr lang="en-US" sz="1600" dirty="0"/>
            </a:p>
          </p:txBody>
        </p:sp>
        <p:sp>
          <p:nvSpPr>
            <p:cNvPr id="15" name="TextBox 14"/>
            <p:cNvSpPr txBox="1"/>
            <p:nvPr/>
          </p:nvSpPr>
          <p:spPr>
            <a:xfrm>
              <a:off x="320769" y="2119037"/>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Apixaban 25 Placebo</a:t>
              </a:r>
              <a:endParaRPr lang="en-US" sz="1600" dirty="0"/>
            </a:p>
          </p:txBody>
        </p:sp>
        <p:sp>
          <p:nvSpPr>
            <p:cNvPr id="16" name="TextBox 15"/>
            <p:cNvSpPr txBox="1"/>
            <p:nvPr/>
          </p:nvSpPr>
          <p:spPr>
            <a:xfrm>
              <a:off x="320769" y="2365567"/>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Apixaban 50 Active</a:t>
              </a:r>
              <a:endParaRPr lang="en-US" sz="1600" dirty="0"/>
            </a:p>
          </p:txBody>
        </p:sp>
        <p:sp>
          <p:nvSpPr>
            <p:cNvPr id="17" name="TextBox 16"/>
            <p:cNvSpPr txBox="1"/>
            <p:nvPr/>
          </p:nvSpPr>
          <p:spPr>
            <a:xfrm>
              <a:off x="320769" y="2612106"/>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Apixaban 50 Placebo</a:t>
              </a:r>
              <a:endParaRPr lang="en-US" sz="1600" dirty="0"/>
            </a:p>
          </p:txBody>
        </p:sp>
        <p:sp>
          <p:nvSpPr>
            <p:cNvPr id="18" name="TextBox 17"/>
            <p:cNvSpPr txBox="1"/>
            <p:nvPr/>
          </p:nvSpPr>
          <p:spPr>
            <a:xfrm>
              <a:off x="320769" y="2856994"/>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Aspirin 81 Active</a:t>
              </a:r>
              <a:endParaRPr lang="en-US" sz="1600" dirty="0"/>
            </a:p>
          </p:txBody>
        </p:sp>
        <p:sp>
          <p:nvSpPr>
            <p:cNvPr id="19" name="TextBox 18"/>
            <p:cNvSpPr txBox="1"/>
            <p:nvPr/>
          </p:nvSpPr>
          <p:spPr>
            <a:xfrm>
              <a:off x="320769" y="3103533"/>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Aspirin 81 Placebo</a:t>
              </a:r>
              <a:endParaRPr lang="en-US" sz="1600" dirty="0"/>
            </a:p>
          </p:txBody>
        </p:sp>
      </p:grpSp>
      <p:cxnSp>
        <p:nvCxnSpPr>
          <p:cNvPr id="20" name="Elbow Connector 19"/>
          <p:cNvCxnSpPr>
            <a:stCxn id="11" idx="3"/>
            <a:endCxn id="78" idx="1"/>
          </p:cNvCxnSpPr>
          <p:nvPr/>
        </p:nvCxnSpPr>
        <p:spPr>
          <a:xfrm>
            <a:off x="2149569" y="1023693"/>
            <a:ext cx="520923" cy="496801"/>
          </a:xfrm>
          <a:prstGeom prst="bentConnector3">
            <a:avLst>
              <a:gd name="adj1" fmla="val 62247"/>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p:cNvCxnSpPr>
            <a:stCxn id="11" idx="3"/>
            <a:endCxn id="87" idx="1"/>
          </p:cNvCxnSpPr>
          <p:nvPr/>
        </p:nvCxnSpPr>
        <p:spPr>
          <a:xfrm>
            <a:off x="2149569" y="1023693"/>
            <a:ext cx="523581" cy="2795792"/>
          </a:xfrm>
          <a:prstGeom prst="bentConnector3">
            <a:avLst>
              <a:gd name="adj1" fmla="val 28339"/>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21"/>
          <p:cNvCxnSpPr>
            <a:stCxn id="79" idx="3"/>
            <a:endCxn id="67" idx="1"/>
          </p:cNvCxnSpPr>
          <p:nvPr/>
        </p:nvCxnSpPr>
        <p:spPr>
          <a:xfrm>
            <a:off x="4397477" y="1767033"/>
            <a:ext cx="702064" cy="3284113"/>
          </a:xfrm>
          <a:prstGeom prst="bentConnector3">
            <a:avLst>
              <a:gd name="adj1" fmla="val 4798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88" idx="3"/>
            <a:endCxn id="68" idx="1"/>
          </p:cNvCxnSpPr>
          <p:nvPr/>
        </p:nvCxnSpPr>
        <p:spPr>
          <a:xfrm>
            <a:off x="4400135" y="4066024"/>
            <a:ext cx="699406" cy="1231652"/>
          </a:xfrm>
          <a:prstGeom prst="bentConnector3">
            <a:avLst>
              <a:gd name="adj1" fmla="val 1554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59" idx="3"/>
            <a:endCxn id="30" idx="1"/>
          </p:cNvCxnSpPr>
          <p:nvPr/>
        </p:nvCxnSpPr>
        <p:spPr>
          <a:xfrm flipV="1">
            <a:off x="9139185" y="3822491"/>
            <a:ext cx="931537" cy="1724364"/>
          </a:xfrm>
          <a:prstGeom prst="bentConnector3">
            <a:avLst>
              <a:gd name="adj1" fmla="val 8348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p:cNvCxnSpPr>
            <a:stCxn id="77" idx="3"/>
            <a:endCxn id="71" idx="1"/>
          </p:cNvCxnSpPr>
          <p:nvPr/>
        </p:nvCxnSpPr>
        <p:spPr>
          <a:xfrm>
            <a:off x="4397477" y="1274420"/>
            <a:ext cx="702064" cy="2545506"/>
          </a:xfrm>
          <a:prstGeom prst="bentConnector3">
            <a:avLst>
              <a:gd name="adj1" fmla="val 64135"/>
            </a:avLst>
          </a:prstGeom>
          <a:ln w="19050">
            <a:solidFill>
              <a:srgbClr val="0000FF"/>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Elbow Connector 25"/>
          <p:cNvCxnSpPr>
            <a:stCxn id="86" idx="3"/>
            <a:endCxn id="72" idx="1"/>
          </p:cNvCxnSpPr>
          <p:nvPr/>
        </p:nvCxnSpPr>
        <p:spPr>
          <a:xfrm>
            <a:off x="4400135" y="3573411"/>
            <a:ext cx="699406" cy="493468"/>
          </a:xfrm>
          <a:prstGeom prst="bentConnector3">
            <a:avLst>
              <a:gd name="adj1" fmla="val 28717"/>
            </a:avLst>
          </a:prstGeom>
          <a:ln w="19050">
            <a:solidFill>
              <a:srgbClr val="0000FF"/>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10070722" y="2957878"/>
            <a:ext cx="1569986" cy="1480336"/>
            <a:chOff x="10070722" y="3190642"/>
            <a:chExt cx="1569986" cy="1480336"/>
          </a:xfrm>
        </p:grpSpPr>
        <p:sp>
          <p:nvSpPr>
            <p:cNvPr id="28" name="TextBox 27"/>
            <p:cNvSpPr txBox="1"/>
            <p:nvPr/>
          </p:nvSpPr>
          <p:spPr>
            <a:xfrm>
              <a:off x="10070722" y="3190642"/>
              <a:ext cx="1569986"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Drug Assignment</a:t>
              </a:r>
              <a:endParaRPr lang="en-US" sz="1600" dirty="0">
                <a:solidFill>
                  <a:schemeClr val="bg1"/>
                </a:solidFill>
              </a:endParaRPr>
            </a:p>
          </p:txBody>
        </p:sp>
        <p:sp>
          <p:nvSpPr>
            <p:cNvPr id="29" name="TextBox 28"/>
            <p:cNvSpPr txBox="1"/>
            <p:nvPr/>
          </p:nvSpPr>
          <p:spPr>
            <a:xfrm>
              <a:off x="10070722" y="3439086"/>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ID</a:t>
              </a:r>
              <a:endParaRPr lang="en-US" sz="1600" dirty="0"/>
            </a:p>
          </p:txBody>
        </p:sp>
        <p:sp>
          <p:nvSpPr>
            <p:cNvPr id="30" name="TextBox 29"/>
            <p:cNvSpPr txBox="1"/>
            <p:nvPr/>
          </p:nvSpPr>
          <p:spPr>
            <a:xfrm>
              <a:off x="10070722" y="393214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Subject ID</a:t>
              </a:r>
              <a:endParaRPr lang="en-US" sz="1600" dirty="0"/>
            </a:p>
          </p:txBody>
        </p:sp>
        <p:sp>
          <p:nvSpPr>
            <p:cNvPr id="31" name="TextBox 30"/>
            <p:cNvSpPr txBox="1"/>
            <p:nvPr/>
          </p:nvSpPr>
          <p:spPr>
            <a:xfrm>
              <a:off x="10070722" y="4178218"/>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Assigned On</a:t>
              </a:r>
              <a:endParaRPr lang="en-US" sz="1600" dirty="0"/>
            </a:p>
          </p:txBody>
        </p:sp>
        <p:sp>
          <p:nvSpPr>
            <p:cNvPr id="32" name="TextBox 31"/>
            <p:cNvSpPr txBox="1"/>
            <p:nvPr/>
          </p:nvSpPr>
          <p:spPr>
            <a:xfrm>
              <a:off x="10070722" y="4424757"/>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Assigned By</a:t>
              </a:r>
              <a:endParaRPr lang="en-US" sz="1600" dirty="0"/>
            </a:p>
          </p:txBody>
        </p:sp>
        <p:sp>
          <p:nvSpPr>
            <p:cNvPr id="33" name="TextBox 32"/>
            <p:cNvSpPr txBox="1"/>
            <p:nvPr/>
          </p:nvSpPr>
          <p:spPr>
            <a:xfrm>
              <a:off x="10070722" y="368588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Kit Code</a:t>
              </a:r>
              <a:endParaRPr lang="en-US" sz="1600" dirty="0"/>
            </a:p>
          </p:txBody>
        </p:sp>
      </p:grpSp>
      <p:cxnSp>
        <p:nvCxnSpPr>
          <p:cNvPr id="34" name="Elbow Connector 33"/>
          <p:cNvCxnSpPr>
            <a:stCxn id="49" idx="3"/>
            <a:endCxn id="33" idx="1"/>
          </p:cNvCxnSpPr>
          <p:nvPr/>
        </p:nvCxnSpPr>
        <p:spPr>
          <a:xfrm flipV="1">
            <a:off x="9139185" y="3576231"/>
            <a:ext cx="931537" cy="494208"/>
          </a:xfrm>
          <a:prstGeom prst="bentConnector3">
            <a:avLst>
              <a:gd name="adj1" fmla="val 6750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5" name="Group 34"/>
          <p:cNvGrpSpPr/>
          <p:nvPr/>
        </p:nvGrpSpPr>
        <p:grpSpPr>
          <a:xfrm>
            <a:off x="10070722" y="4919524"/>
            <a:ext cx="1569986" cy="1480336"/>
            <a:chOff x="10070722" y="5152288"/>
            <a:chExt cx="1569986" cy="1480336"/>
          </a:xfrm>
        </p:grpSpPr>
        <p:sp>
          <p:nvSpPr>
            <p:cNvPr id="36" name="TextBox 35"/>
            <p:cNvSpPr txBox="1"/>
            <p:nvPr/>
          </p:nvSpPr>
          <p:spPr>
            <a:xfrm>
              <a:off x="10070722" y="5152288"/>
              <a:ext cx="1569986"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Drug Dispense</a:t>
              </a:r>
              <a:endParaRPr lang="en-US" sz="1600" dirty="0">
                <a:solidFill>
                  <a:schemeClr val="bg1"/>
                </a:solidFill>
              </a:endParaRPr>
            </a:p>
          </p:txBody>
        </p:sp>
        <p:sp>
          <p:nvSpPr>
            <p:cNvPr id="37" name="TextBox 36"/>
            <p:cNvSpPr txBox="1"/>
            <p:nvPr/>
          </p:nvSpPr>
          <p:spPr>
            <a:xfrm>
              <a:off x="10070722" y="5400732"/>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Subject ID</a:t>
              </a:r>
              <a:endParaRPr lang="en-US" sz="1600" dirty="0"/>
            </a:p>
          </p:txBody>
        </p:sp>
        <p:sp>
          <p:nvSpPr>
            <p:cNvPr id="38" name="TextBox 37"/>
            <p:cNvSpPr txBox="1"/>
            <p:nvPr/>
          </p:nvSpPr>
          <p:spPr>
            <a:xfrm>
              <a:off x="10070722" y="5893790"/>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Verify Code</a:t>
              </a:r>
              <a:endParaRPr lang="en-US" sz="1600" dirty="0"/>
            </a:p>
          </p:txBody>
        </p:sp>
        <p:sp>
          <p:nvSpPr>
            <p:cNvPr id="39" name="TextBox 38"/>
            <p:cNvSpPr txBox="1"/>
            <p:nvPr/>
          </p:nvSpPr>
          <p:spPr>
            <a:xfrm>
              <a:off x="10070722" y="613986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Assigned On</a:t>
              </a:r>
              <a:endParaRPr lang="en-US" sz="1600" dirty="0"/>
            </a:p>
          </p:txBody>
        </p:sp>
        <p:sp>
          <p:nvSpPr>
            <p:cNvPr id="40" name="TextBox 39"/>
            <p:cNvSpPr txBox="1"/>
            <p:nvPr/>
          </p:nvSpPr>
          <p:spPr>
            <a:xfrm>
              <a:off x="10070722" y="6386403"/>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Assigned By</a:t>
              </a:r>
              <a:endParaRPr lang="en-US" sz="1600" dirty="0"/>
            </a:p>
          </p:txBody>
        </p:sp>
        <p:sp>
          <p:nvSpPr>
            <p:cNvPr id="41" name="TextBox 40"/>
            <p:cNvSpPr txBox="1"/>
            <p:nvPr/>
          </p:nvSpPr>
          <p:spPr>
            <a:xfrm>
              <a:off x="10070722" y="5647530"/>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Kit Code</a:t>
              </a:r>
              <a:endParaRPr lang="en-US" sz="1600" dirty="0"/>
            </a:p>
          </p:txBody>
        </p:sp>
      </p:grpSp>
      <p:cxnSp>
        <p:nvCxnSpPr>
          <p:cNvPr id="42" name="Elbow Connector 41"/>
          <p:cNvCxnSpPr>
            <a:stCxn id="33" idx="3"/>
            <a:endCxn id="41" idx="3"/>
          </p:cNvCxnSpPr>
          <p:nvPr/>
        </p:nvCxnSpPr>
        <p:spPr>
          <a:xfrm>
            <a:off x="11640708" y="3576231"/>
            <a:ext cx="12700" cy="1961646"/>
          </a:xfrm>
          <a:prstGeom prst="bentConnector3">
            <a:avLst>
              <a:gd name="adj1" fmla="val 2748835"/>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Elbow Connector 42"/>
          <p:cNvCxnSpPr>
            <a:stCxn id="30" idx="3"/>
            <a:endCxn id="37" idx="3"/>
          </p:cNvCxnSpPr>
          <p:nvPr/>
        </p:nvCxnSpPr>
        <p:spPr>
          <a:xfrm>
            <a:off x="11640708" y="3822491"/>
            <a:ext cx="12700" cy="1468588"/>
          </a:xfrm>
          <a:prstGeom prst="bentConnector3">
            <a:avLst>
              <a:gd name="adj1" fmla="val 1465118"/>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Elbow Connector 43"/>
          <p:cNvCxnSpPr>
            <a:stCxn id="38" idx="1"/>
            <a:endCxn id="55" idx="3"/>
          </p:cNvCxnSpPr>
          <p:nvPr/>
        </p:nvCxnSpPr>
        <p:spPr>
          <a:xfrm rot="10800000" flipV="1">
            <a:off x="9139186" y="5784136"/>
            <a:ext cx="931537" cy="8745"/>
          </a:xfrm>
          <a:prstGeom prst="bentConnector3">
            <a:avLst>
              <a:gd name="adj1" fmla="val 50000"/>
            </a:avLst>
          </a:prstGeom>
          <a:ln w="19050">
            <a:solidFill>
              <a:srgbClr val="0000FF"/>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7568446" y="2958176"/>
            <a:ext cx="1570739" cy="3447921"/>
            <a:chOff x="7568446" y="3190940"/>
            <a:chExt cx="1570739" cy="3447921"/>
          </a:xfrm>
        </p:grpSpPr>
        <p:sp>
          <p:nvSpPr>
            <p:cNvPr id="46" name="TextBox 45"/>
            <p:cNvSpPr txBox="1"/>
            <p:nvPr/>
          </p:nvSpPr>
          <p:spPr>
            <a:xfrm>
              <a:off x="7569199" y="3190940"/>
              <a:ext cx="1569986"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Drug Kit Request</a:t>
              </a:r>
              <a:endParaRPr lang="en-US" sz="1600" dirty="0">
                <a:solidFill>
                  <a:schemeClr val="bg1"/>
                </a:solidFill>
              </a:endParaRPr>
            </a:p>
          </p:txBody>
        </p:sp>
        <p:sp>
          <p:nvSpPr>
            <p:cNvPr id="47" name="TextBox 46"/>
            <p:cNvSpPr txBox="1"/>
            <p:nvPr/>
          </p:nvSpPr>
          <p:spPr>
            <a:xfrm>
              <a:off x="7569199" y="343938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ID</a:t>
              </a:r>
              <a:endParaRPr lang="en-US" sz="1600" dirty="0"/>
            </a:p>
          </p:txBody>
        </p:sp>
        <p:sp>
          <p:nvSpPr>
            <p:cNvPr id="48" name="TextBox 47"/>
            <p:cNvSpPr txBox="1"/>
            <p:nvPr/>
          </p:nvSpPr>
          <p:spPr>
            <a:xfrm>
              <a:off x="7569199" y="3934018"/>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Kit Type</a:t>
              </a:r>
              <a:endParaRPr lang="en-US" sz="1600" dirty="0"/>
            </a:p>
          </p:txBody>
        </p:sp>
        <p:sp>
          <p:nvSpPr>
            <p:cNvPr id="49" name="TextBox 48"/>
            <p:cNvSpPr txBox="1"/>
            <p:nvPr/>
          </p:nvSpPr>
          <p:spPr>
            <a:xfrm>
              <a:off x="7569199" y="4180092"/>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Kit Code</a:t>
              </a:r>
              <a:endParaRPr lang="en-US" sz="1600" dirty="0"/>
            </a:p>
          </p:txBody>
        </p:sp>
        <p:sp>
          <p:nvSpPr>
            <p:cNvPr id="50" name="TextBox 49"/>
            <p:cNvSpPr txBox="1"/>
            <p:nvPr/>
          </p:nvSpPr>
          <p:spPr>
            <a:xfrm>
              <a:off x="7569199" y="4426631"/>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Requested On</a:t>
              </a:r>
              <a:endParaRPr lang="en-US" sz="1600" dirty="0"/>
            </a:p>
          </p:txBody>
        </p:sp>
        <p:sp>
          <p:nvSpPr>
            <p:cNvPr id="51" name="TextBox 50"/>
            <p:cNvSpPr txBox="1"/>
            <p:nvPr/>
          </p:nvSpPr>
          <p:spPr>
            <a:xfrm>
              <a:off x="7569199" y="4673170"/>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Shipped On</a:t>
              </a:r>
              <a:endParaRPr lang="en-US" sz="1600" dirty="0"/>
            </a:p>
          </p:txBody>
        </p:sp>
        <p:sp>
          <p:nvSpPr>
            <p:cNvPr id="52" name="TextBox 51"/>
            <p:cNvSpPr txBox="1"/>
            <p:nvPr/>
          </p:nvSpPr>
          <p:spPr>
            <a:xfrm>
              <a:off x="7569199" y="4917795"/>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Shipped By</a:t>
              </a:r>
              <a:endParaRPr lang="en-US" sz="1600" dirty="0"/>
            </a:p>
          </p:txBody>
        </p:sp>
        <p:sp>
          <p:nvSpPr>
            <p:cNvPr id="53" name="TextBox 52"/>
            <p:cNvSpPr txBox="1"/>
            <p:nvPr/>
          </p:nvSpPr>
          <p:spPr>
            <a:xfrm>
              <a:off x="7569199" y="516433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Received On</a:t>
              </a:r>
              <a:endParaRPr lang="en-US" sz="1600" dirty="0"/>
            </a:p>
          </p:txBody>
        </p:sp>
        <p:sp>
          <p:nvSpPr>
            <p:cNvPr id="54" name="TextBox 53"/>
            <p:cNvSpPr txBox="1"/>
            <p:nvPr/>
          </p:nvSpPr>
          <p:spPr>
            <a:xfrm>
              <a:off x="7569199" y="5409222"/>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Received By</a:t>
              </a:r>
              <a:endParaRPr lang="en-US" sz="1600" dirty="0"/>
            </a:p>
          </p:txBody>
        </p:sp>
        <p:sp>
          <p:nvSpPr>
            <p:cNvPr id="55" name="TextBox 54"/>
            <p:cNvSpPr txBox="1"/>
            <p:nvPr/>
          </p:nvSpPr>
          <p:spPr>
            <a:xfrm>
              <a:off x="7569199" y="5902535"/>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Verify Code</a:t>
              </a:r>
              <a:endParaRPr lang="en-US" sz="1600" dirty="0"/>
            </a:p>
          </p:txBody>
        </p:sp>
        <p:sp>
          <p:nvSpPr>
            <p:cNvPr id="56" name="TextBox 55"/>
            <p:cNvSpPr txBox="1"/>
            <p:nvPr/>
          </p:nvSpPr>
          <p:spPr>
            <a:xfrm>
              <a:off x="7568446" y="3686312"/>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Treatment ID</a:t>
              </a:r>
              <a:endParaRPr lang="en-US" sz="1600" dirty="0"/>
            </a:p>
          </p:txBody>
        </p:sp>
        <p:sp>
          <p:nvSpPr>
            <p:cNvPr id="57" name="TextBox 56"/>
            <p:cNvSpPr txBox="1"/>
            <p:nvPr/>
          </p:nvSpPr>
          <p:spPr>
            <a:xfrm>
              <a:off x="7569199" y="6145847"/>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Removed On</a:t>
              </a:r>
              <a:endParaRPr lang="en-US" sz="1600" dirty="0"/>
            </a:p>
          </p:txBody>
        </p:sp>
        <p:sp>
          <p:nvSpPr>
            <p:cNvPr id="58" name="TextBox 57"/>
            <p:cNvSpPr txBox="1"/>
            <p:nvPr/>
          </p:nvSpPr>
          <p:spPr>
            <a:xfrm>
              <a:off x="7569199" y="6392640"/>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Removed By</a:t>
              </a:r>
              <a:endParaRPr lang="en-US" sz="1600" dirty="0"/>
            </a:p>
          </p:txBody>
        </p:sp>
        <p:sp>
          <p:nvSpPr>
            <p:cNvPr id="59" name="TextBox 58"/>
            <p:cNvSpPr txBox="1"/>
            <p:nvPr/>
          </p:nvSpPr>
          <p:spPr>
            <a:xfrm>
              <a:off x="7569199" y="5656508"/>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Subject ID</a:t>
              </a:r>
              <a:endParaRPr lang="en-US" sz="1600" dirty="0"/>
            </a:p>
          </p:txBody>
        </p:sp>
      </p:grpSp>
      <p:cxnSp>
        <p:nvCxnSpPr>
          <p:cNvPr id="60" name="Elbow Connector 59"/>
          <p:cNvCxnSpPr>
            <a:stCxn id="55" idx="1"/>
            <a:endCxn id="66" idx="3"/>
          </p:cNvCxnSpPr>
          <p:nvPr/>
        </p:nvCxnSpPr>
        <p:spPr>
          <a:xfrm rot="10800000">
            <a:off x="6928341" y="4804608"/>
            <a:ext cx="640858" cy="988275"/>
          </a:xfrm>
          <a:prstGeom prst="bentConnector3">
            <a:avLst>
              <a:gd name="adj1" fmla="val 72121"/>
            </a:avLst>
          </a:prstGeom>
          <a:ln w="19050">
            <a:solidFill>
              <a:srgbClr val="0000FF"/>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61" name="Group 60"/>
          <p:cNvGrpSpPr/>
          <p:nvPr/>
        </p:nvGrpSpPr>
        <p:grpSpPr>
          <a:xfrm>
            <a:off x="5099541" y="2956749"/>
            <a:ext cx="1828800" cy="2957369"/>
            <a:chOff x="5099541" y="3189513"/>
            <a:chExt cx="1828800" cy="2957369"/>
          </a:xfrm>
        </p:grpSpPr>
        <p:sp>
          <p:nvSpPr>
            <p:cNvPr id="62" name="TextBox 61"/>
            <p:cNvSpPr txBox="1"/>
            <p:nvPr/>
          </p:nvSpPr>
          <p:spPr>
            <a:xfrm>
              <a:off x="5099541" y="3189513"/>
              <a:ext cx="1828800"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Drug Kit</a:t>
              </a:r>
              <a:endParaRPr lang="en-US" sz="1600" dirty="0">
                <a:solidFill>
                  <a:schemeClr val="bg1"/>
                </a:solidFill>
              </a:endParaRPr>
            </a:p>
          </p:txBody>
        </p:sp>
        <p:sp>
          <p:nvSpPr>
            <p:cNvPr id="63" name="TextBox 62"/>
            <p:cNvSpPr txBox="1"/>
            <p:nvPr/>
          </p:nvSpPr>
          <p:spPr>
            <a:xfrm>
              <a:off x="5099541" y="3437957"/>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Kit Type</a:t>
              </a:r>
              <a:endParaRPr lang="en-US" sz="1600" dirty="0"/>
            </a:p>
          </p:txBody>
        </p:sp>
        <p:sp>
          <p:nvSpPr>
            <p:cNvPr id="64" name="TextBox 63"/>
            <p:cNvSpPr txBox="1"/>
            <p:nvPr/>
          </p:nvSpPr>
          <p:spPr>
            <a:xfrm>
              <a:off x="5099541" y="3684496"/>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Kit Code</a:t>
              </a:r>
              <a:endParaRPr lang="en-US" sz="1600" dirty="0"/>
            </a:p>
          </p:txBody>
        </p:sp>
        <p:sp>
          <p:nvSpPr>
            <p:cNvPr id="65" name="TextBox 64"/>
            <p:cNvSpPr txBox="1"/>
            <p:nvPr/>
          </p:nvSpPr>
          <p:spPr>
            <a:xfrm>
              <a:off x="5099541" y="4669626"/>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Label Printed On</a:t>
              </a:r>
              <a:endParaRPr lang="en-US" sz="1600" dirty="0"/>
            </a:p>
          </p:txBody>
        </p:sp>
        <p:sp>
          <p:nvSpPr>
            <p:cNvPr id="66" name="TextBox 65"/>
            <p:cNvSpPr txBox="1"/>
            <p:nvPr/>
          </p:nvSpPr>
          <p:spPr>
            <a:xfrm>
              <a:off x="5099541" y="4914260"/>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Kit Verify Code</a:t>
              </a:r>
              <a:endParaRPr lang="en-US" sz="1600" dirty="0"/>
            </a:p>
          </p:txBody>
        </p:sp>
        <p:sp>
          <p:nvSpPr>
            <p:cNvPr id="67" name="TextBox 66"/>
            <p:cNvSpPr txBox="1"/>
            <p:nvPr/>
          </p:nvSpPr>
          <p:spPr>
            <a:xfrm>
              <a:off x="5099541" y="5160799"/>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Aspirin Bottle Code</a:t>
              </a:r>
              <a:endParaRPr lang="en-US" sz="1600" dirty="0"/>
            </a:p>
          </p:txBody>
        </p:sp>
        <p:sp>
          <p:nvSpPr>
            <p:cNvPr id="68" name="TextBox 67"/>
            <p:cNvSpPr txBox="1"/>
            <p:nvPr/>
          </p:nvSpPr>
          <p:spPr>
            <a:xfrm>
              <a:off x="5099541" y="5407329"/>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Apixaban Bottle Code</a:t>
              </a:r>
              <a:endParaRPr lang="en-US" sz="1600" dirty="0"/>
            </a:p>
          </p:txBody>
        </p:sp>
        <p:sp>
          <p:nvSpPr>
            <p:cNvPr id="69" name="TextBox 68"/>
            <p:cNvSpPr txBox="1"/>
            <p:nvPr/>
          </p:nvSpPr>
          <p:spPr>
            <a:xfrm>
              <a:off x="5099541" y="5653868"/>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Assembled On</a:t>
              </a:r>
              <a:endParaRPr lang="en-US" sz="1600" dirty="0"/>
            </a:p>
          </p:txBody>
        </p:sp>
        <p:sp>
          <p:nvSpPr>
            <p:cNvPr id="70" name="TextBox 69"/>
            <p:cNvSpPr txBox="1"/>
            <p:nvPr/>
          </p:nvSpPr>
          <p:spPr>
            <a:xfrm>
              <a:off x="5099541" y="5900661"/>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Assembled By</a:t>
              </a:r>
              <a:endParaRPr lang="en-US" sz="1600" dirty="0"/>
            </a:p>
          </p:txBody>
        </p:sp>
        <p:sp>
          <p:nvSpPr>
            <p:cNvPr id="71" name="TextBox 70"/>
            <p:cNvSpPr txBox="1"/>
            <p:nvPr/>
          </p:nvSpPr>
          <p:spPr>
            <a:xfrm>
              <a:off x="5099541" y="3929579"/>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Aspirin Bottle Type</a:t>
              </a:r>
              <a:endParaRPr lang="en-US" sz="1600" dirty="0"/>
            </a:p>
          </p:txBody>
        </p:sp>
        <p:sp>
          <p:nvSpPr>
            <p:cNvPr id="72" name="TextBox 71"/>
            <p:cNvSpPr txBox="1"/>
            <p:nvPr/>
          </p:nvSpPr>
          <p:spPr>
            <a:xfrm>
              <a:off x="5099541" y="4176532"/>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Apixaban Bottle Type</a:t>
              </a:r>
              <a:endParaRPr lang="en-US" sz="1600" dirty="0"/>
            </a:p>
          </p:txBody>
        </p:sp>
        <p:sp>
          <p:nvSpPr>
            <p:cNvPr id="73" name="TextBox 72"/>
            <p:cNvSpPr txBox="1"/>
            <p:nvPr/>
          </p:nvSpPr>
          <p:spPr>
            <a:xfrm>
              <a:off x="5099541" y="4423239"/>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Lot ID</a:t>
              </a:r>
              <a:endParaRPr lang="en-US" sz="1600" dirty="0"/>
            </a:p>
          </p:txBody>
        </p:sp>
      </p:grpSp>
      <p:grpSp>
        <p:nvGrpSpPr>
          <p:cNvPr id="74" name="Group 73"/>
          <p:cNvGrpSpPr/>
          <p:nvPr/>
        </p:nvGrpSpPr>
        <p:grpSpPr>
          <a:xfrm>
            <a:off x="2670492" y="654421"/>
            <a:ext cx="1726985" cy="1972321"/>
            <a:chOff x="2670492" y="887185"/>
            <a:chExt cx="1726985" cy="1972321"/>
          </a:xfrm>
        </p:grpSpPr>
        <p:sp>
          <p:nvSpPr>
            <p:cNvPr id="75" name="TextBox 74"/>
            <p:cNvSpPr txBox="1"/>
            <p:nvPr/>
          </p:nvSpPr>
          <p:spPr>
            <a:xfrm>
              <a:off x="2670492" y="887185"/>
              <a:ext cx="1726985"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Aspirin Bottle</a:t>
              </a:r>
              <a:endParaRPr lang="en-US" sz="1600" dirty="0">
                <a:solidFill>
                  <a:schemeClr val="bg1"/>
                </a:solidFill>
              </a:endParaRPr>
            </a:p>
          </p:txBody>
        </p:sp>
        <p:sp>
          <p:nvSpPr>
            <p:cNvPr id="76" name="TextBox 75"/>
            <p:cNvSpPr txBox="1"/>
            <p:nvPr/>
          </p:nvSpPr>
          <p:spPr>
            <a:xfrm>
              <a:off x="2670492" y="1137534"/>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Bottle ID</a:t>
              </a:r>
              <a:endParaRPr lang="en-US" sz="1600" dirty="0"/>
            </a:p>
          </p:txBody>
        </p:sp>
        <p:sp>
          <p:nvSpPr>
            <p:cNvPr id="77" name="TextBox 76"/>
            <p:cNvSpPr txBox="1"/>
            <p:nvPr/>
          </p:nvSpPr>
          <p:spPr>
            <a:xfrm>
              <a:off x="2670492" y="1384073"/>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Bottle Type</a:t>
              </a:r>
              <a:endParaRPr lang="en-US" sz="1600" dirty="0"/>
            </a:p>
          </p:txBody>
        </p:sp>
        <p:sp>
          <p:nvSpPr>
            <p:cNvPr id="78" name="TextBox 77"/>
            <p:cNvSpPr txBox="1"/>
            <p:nvPr/>
          </p:nvSpPr>
          <p:spPr>
            <a:xfrm>
              <a:off x="2670492" y="1630147"/>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Lot ID</a:t>
              </a:r>
              <a:endParaRPr lang="en-US" sz="1600" dirty="0"/>
            </a:p>
          </p:txBody>
        </p:sp>
        <p:sp>
          <p:nvSpPr>
            <p:cNvPr id="79" name="TextBox 78"/>
            <p:cNvSpPr txBox="1"/>
            <p:nvPr/>
          </p:nvSpPr>
          <p:spPr>
            <a:xfrm>
              <a:off x="2670492" y="1876686"/>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Bottle Code</a:t>
              </a:r>
              <a:endParaRPr lang="en-US" sz="1600" dirty="0"/>
            </a:p>
          </p:txBody>
        </p:sp>
        <p:sp>
          <p:nvSpPr>
            <p:cNvPr id="80" name="TextBox 79"/>
            <p:cNvSpPr txBox="1"/>
            <p:nvPr/>
          </p:nvSpPr>
          <p:spPr>
            <a:xfrm>
              <a:off x="2670492" y="2368660"/>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Packed On</a:t>
              </a:r>
              <a:endParaRPr lang="en-US" sz="1600" dirty="0"/>
            </a:p>
          </p:txBody>
        </p:sp>
        <p:sp>
          <p:nvSpPr>
            <p:cNvPr id="81" name="TextBox 80"/>
            <p:cNvSpPr txBox="1"/>
            <p:nvPr/>
          </p:nvSpPr>
          <p:spPr>
            <a:xfrm>
              <a:off x="2670492" y="2613285"/>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Packed By</a:t>
              </a:r>
              <a:endParaRPr lang="en-US" sz="1600" dirty="0"/>
            </a:p>
          </p:txBody>
        </p:sp>
        <p:sp>
          <p:nvSpPr>
            <p:cNvPr id="82" name="TextBox 81"/>
            <p:cNvSpPr txBox="1"/>
            <p:nvPr/>
          </p:nvSpPr>
          <p:spPr>
            <a:xfrm>
              <a:off x="2670492" y="2122148"/>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Label Printed On</a:t>
              </a:r>
              <a:endParaRPr lang="en-US" sz="1600" dirty="0"/>
            </a:p>
          </p:txBody>
        </p:sp>
      </p:grpSp>
      <p:grpSp>
        <p:nvGrpSpPr>
          <p:cNvPr id="83" name="Group 82"/>
          <p:cNvGrpSpPr/>
          <p:nvPr/>
        </p:nvGrpSpPr>
        <p:grpSpPr>
          <a:xfrm>
            <a:off x="2673150" y="2953412"/>
            <a:ext cx="1726985" cy="1974451"/>
            <a:chOff x="2673150" y="3186176"/>
            <a:chExt cx="1726985" cy="1974451"/>
          </a:xfrm>
        </p:grpSpPr>
        <p:sp>
          <p:nvSpPr>
            <p:cNvPr id="84" name="TextBox 83"/>
            <p:cNvSpPr txBox="1"/>
            <p:nvPr/>
          </p:nvSpPr>
          <p:spPr>
            <a:xfrm>
              <a:off x="2673150" y="3186176"/>
              <a:ext cx="1726985"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Apixaban Bottle</a:t>
              </a:r>
              <a:endParaRPr lang="en-US" sz="1600" dirty="0">
                <a:solidFill>
                  <a:schemeClr val="bg1"/>
                </a:solidFill>
              </a:endParaRPr>
            </a:p>
          </p:txBody>
        </p:sp>
        <p:sp>
          <p:nvSpPr>
            <p:cNvPr id="85" name="TextBox 84"/>
            <p:cNvSpPr txBox="1"/>
            <p:nvPr/>
          </p:nvSpPr>
          <p:spPr>
            <a:xfrm>
              <a:off x="2673150" y="3436525"/>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Bottle ID</a:t>
              </a:r>
              <a:endParaRPr lang="en-US" sz="1600" dirty="0"/>
            </a:p>
          </p:txBody>
        </p:sp>
        <p:sp>
          <p:nvSpPr>
            <p:cNvPr id="86" name="TextBox 85"/>
            <p:cNvSpPr txBox="1"/>
            <p:nvPr/>
          </p:nvSpPr>
          <p:spPr>
            <a:xfrm>
              <a:off x="2673150" y="3683064"/>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Bottle Type</a:t>
              </a:r>
              <a:endParaRPr lang="en-US" sz="1600" dirty="0"/>
            </a:p>
          </p:txBody>
        </p:sp>
        <p:sp>
          <p:nvSpPr>
            <p:cNvPr id="87" name="TextBox 86"/>
            <p:cNvSpPr txBox="1"/>
            <p:nvPr/>
          </p:nvSpPr>
          <p:spPr>
            <a:xfrm>
              <a:off x="2673150" y="3929138"/>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Lot ID</a:t>
              </a:r>
              <a:endParaRPr lang="en-US" sz="1600" dirty="0"/>
            </a:p>
          </p:txBody>
        </p:sp>
        <p:sp>
          <p:nvSpPr>
            <p:cNvPr id="88" name="TextBox 87"/>
            <p:cNvSpPr txBox="1"/>
            <p:nvPr/>
          </p:nvSpPr>
          <p:spPr>
            <a:xfrm>
              <a:off x="2673150" y="4175677"/>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Drug Bottle Code</a:t>
              </a:r>
              <a:endParaRPr lang="en-US" sz="1600" dirty="0"/>
            </a:p>
          </p:txBody>
        </p:sp>
        <p:sp>
          <p:nvSpPr>
            <p:cNvPr id="89" name="TextBox 88"/>
            <p:cNvSpPr txBox="1"/>
            <p:nvPr/>
          </p:nvSpPr>
          <p:spPr>
            <a:xfrm>
              <a:off x="2673150" y="4667876"/>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Packed On</a:t>
              </a:r>
              <a:endParaRPr lang="en-US" sz="1600" dirty="0"/>
            </a:p>
          </p:txBody>
        </p:sp>
        <p:sp>
          <p:nvSpPr>
            <p:cNvPr id="90" name="TextBox 89"/>
            <p:cNvSpPr txBox="1"/>
            <p:nvPr/>
          </p:nvSpPr>
          <p:spPr>
            <a:xfrm>
              <a:off x="2673150" y="4914406"/>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Packed By</a:t>
              </a:r>
              <a:endParaRPr lang="en-US" sz="1600" dirty="0"/>
            </a:p>
          </p:txBody>
        </p:sp>
        <p:sp>
          <p:nvSpPr>
            <p:cNvPr id="91" name="TextBox 90"/>
            <p:cNvSpPr txBox="1"/>
            <p:nvPr/>
          </p:nvSpPr>
          <p:spPr>
            <a:xfrm>
              <a:off x="2673150" y="4421364"/>
              <a:ext cx="1726985"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Label Printed On</a:t>
              </a:r>
              <a:endParaRPr lang="en-US" sz="1600" dirty="0"/>
            </a:p>
          </p:txBody>
        </p:sp>
      </p:grpSp>
      <p:grpSp>
        <p:nvGrpSpPr>
          <p:cNvPr id="92" name="Group 91"/>
          <p:cNvGrpSpPr/>
          <p:nvPr/>
        </p:nvGrpSpPr>
        <p:grpSpPr>
          <a:xfrm>
            <a:off x="5106629" y="640905"/>
            <a:ext cx="1828800" cy="741204"/>
            <a:chOff x="5106629" y="873669"/>
            <a:chExt cx="1828800" cy="741204"/>
          </a:xfrm>
        </p:grpSpPr>
        <p:sp>
          <p:nvSpPr>
            <p:cNvPr id="93" name="TextBox 92"/>
            <p:cNvSpPr txBox="1"/>
            <p:nvPr/>
          </p:nvSpPr>
          <p:spPr>
            <a:xfrm>
              <a:off x="5106629" y="873669"/>
              <a:ext cx="1828800"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Clinical Site</a:t>
              </a:r>
              <a:endParaRPr lang="en-US" sz="1600" dirty="0">
                <a:solidFill>
                  <a:schemeClr val="bg1"/>
                </a:solidFill>
              </a:endParaRPr>
            </a:p>
          </p:txBody>
        </p:sp>
        <p:sp>
          <p:nvSpPr>
            <p:cNvPr id="94" name="TextBox 93"/>
            <p:cNvSpPr txBox="1"/>
            <p:nvPr/>
          </p:nvSpPr>
          <p:spPr>
            <a:xfrm>
              <a:off x="5106629" y="1122113"/>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ID</a:t>
              </a:r>
              <a:endParaRPr lang="en-US" sz="1600" dirty="0"/>
            </a:p>
          </p:txBody>
        </p:sp>
        <p:sp>
          <p:nvSpPr>
            <p:cNvPr id="95" name="TextBox 94"/>
            <p:cNvSpPr txBox="1"/>
            <p:nvPr/>
          </p:nvSpPr>
          <p:spPr>
            <a:xfrm>
              <a:off x="5106629" y="1368652"/>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Name</a:t>
              </a:r>
              <a:endParaRPr lang="en-US" sz="1600" dirty="0"/>
            </a:p>
          </p:txBody>
        </p:sp>
      </p:grpSp>
      <p:grpSp>
        <p:nvGrpSpPr>
          <p:cNvPr id="96" name="Group 95"/>
          <p:cNvGrpSpPr/>
          <p:nvPr/>
        </p:nvGrpSpPr>
        <p:grpSpPr>
          <a:xfrm>
            <a:off x="5102199" y="1667179"/>
            <a:ext cx="1828800" cy="986949"/>
            <a:chOff x="5102199" y="1899943"/>
            <a:chExt cx="1828800" cy="986949"/>
          </a:xfrm>
        </p:grpSpPr>
        <p:sp>
          <p:nvSpPr>
            <p:cNvPr id="97" name="TextBox 96"/>
            <p:cNvSpPr txBox="1"/>
            <p:nvPr/>
          </p:nvSpPr>
          <p:spPr>
            <a:xfrm>
              <a:off x="5102199" y="1899943"/>
              <a:ext cx="1828800"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Site Status</a:t>
              </a:r>
              <a:endParaRPr lang="en-US" sz="1600" dirty="0">
                <a:solidFill>
                  <a:schemeClr val="bg1"/>
                </a:solidFill>
              </a:endParaRPr>
            </a:p>
          </p:txBody>
        </p:sp>
        <p:sp>
          <p:nvSpPr>
            <p:cNvPr id="98" name="TextBox 97"/>
            <p:cNvSpPr txBox="1"/>
            <p:nvPr/>
          </p:nvSpPr>
          <p:spPr>
            <a:xfrm>
              <a:off x="5102199" y="2148387"/>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ID</a:t>
              </a:r>
              <a:endParaRPr lang="en-US" sz="1600" dirty="0"/>
            </a:p>
          </p:txBody>
        </p:sp>
        <p:sp>
          <p:nvSpPr>
            <p:cNvPr id="99" name="TextBox 98"/>
            <p:cNvSpPr txBox="1"/>
            <p:nvPr/>
          </p:nvSpPr>
          <p:spPr>
            <a:xfrm>
              <a:off x="5102199" y="2394926"/>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Status ID</a:t>
              </a:r>
              <a:endParaRPr lang="en-US" sz="1600" dirty="0"/>
            </a:p>
          </p:txBody>
        </p:sp>
        <p:sp>
          <p:nvSpPr>
            <p:cNvPr id="100" name="TextBox 99"/>
            <p:cNvSpPr txBox="1"/>
            <p:nvPr/>
          </p:nvSpPr>
          <p:spPr>
            <a:xfrm>
              <a:off x="5102199" y="2640671"/>
              <a:ext cx="1828800"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Effective Date</a:t>
              </a:r>
              <a:endParaRPr lang="en-US" sz="1600" dirty="0"/>
            </a:p>
          </p:txBody>
        </p:sp>
      </p:grpSp>
      <p:grpSp>
        <p:nvGrpSpPr>
          <p:cNvPr id="101" name="Group 100"/>
          <p:cNvGrpSpPr/>
          <p:nvPr/>
        </p:nvGrpSpPr>
        <p:grpSpPr>
          <a:xfrm>
            <a:off x="7569199" y="641836"/>
            <a:ext cx="1569986" cy="741204"/>
            <a:chOff x="7569199" y="874600"/>
            <a:chExt cx="1569986" cy="741204"/>
          </a:xfrm>
        </p:grpSpPr>
        <p:sp>
          <p:nvSpPr>
            <p:cNvPr id="102" name="TextBox 101"/>
            <p:cNvSpPr txBox="1"/>
            <p:nvPr/>
          </p:nvSpPr>
          <p:spPr>
            <a:xfrm>
              <a:off x="7569199" y="874600"/>
              <a:ext cx="1569986"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Subject</a:t>
              </a:r>
              <a:endParaRPr lang="en-US" sz="1600" dirty="0">
                <a:solidFill>
                  <a:schemeClr val="bg1"/>
                </a:solidFill>
              </a:endParaRPr>
            </a:p>
          </p:txBody>
        </p:sp>
        <p:sp>
          <p:nvSpPr>
            <p:cNvPr id="103" name="TextBox 102"/>
            <p:cNvSpPr txBox="1"/>
            <p:nvPr/>
          </p:nvSpPr>
          <p:spPr>
            <a:xfrm>
              <a:off x="7569199" y="112304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ID</a:t>
              </a:r>
              <a:endParaRPr lang="en-US" sz="1600" dirty="0"/>
            </a:p>
          </p:txBody>
        </p:sp>
        <p:sp>
          <p:nvSpPr>
            <p:cNvPr id="104" name="TextBox 103"/>
            <p:cNvSpPr txBox="1"/>
            <p:nvPr/>
          </p:nvSpPr>
          <p:spPr>
            <a:xfrm>
              <a:off x="7569199" y="1369583"/>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Subject ID</a:t>
              </a:r>
              <a:endParaRPr lang="en-US" sz="1600" dirty="0"/>
            </a:p>
          </p:txBody>
        </p:sp>
      </p:grpSp>
      <p:grpSp>
        <p:nvGrpSpPr>
          <p:cNvPr id="105" name="Group 104"/>
          <p:cNvGrpSpPr/>
          <p:nvPr/>
        </p:nvGrpSpPr>
        <p:grpSpPr>
          <a:xfrm>
            <a:off x="7568313" y="1669777"/>
            <a:ext cx="1569986" cy="986518"/>
            <a:chOff x="7568313" y="1902541"/>
            <a:chExt cx="1569986" cy="986518"/>
          </a:xfrm>
        </p:grpSpPr>
        <p:sp>
          <p:nvSpPr>
            <p:cNvPr id="106" name="TextBox 105"/>
            <p:cNvSpPr txBox="1"/>
            <p:nvPr/>
          </p:nvSpPr>
          <p:spPr>
            <a:xfrm>
              <a:off x="7568313" y="1902541"/>
              <a:ext cx="1569986"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Subject Visit</a:t>
              </a:r>
              <a:endParaRPr lang="en-US" sz="1600" dirty="0">
                <a:solidFill>
                  <a:schemeClr val="bg1"/>
                </a:solidFill>
              </a:endParaRPr>
            </a:p>
          </p:txBody>
        </p:sp>
        <p:sp>
          <p:nvSpPr>
            <p:cNvPr id="107" name="TextBox 106"/>
            <p:cNvSpPr txBox="1"/>
            <p:nvPr/>
          </p:nvSpPr>
          <p:spPr>
            <a:xfrm>
              <a:off x="7568313" y="2150985"/>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Subject ID</a:t>
              </a:r>
              <a:endParaRPr lang="en-US" sz="1600" dirty="0"/>
            </a:p>
          </p:txBody>
        </p:sp>
        <p:sp>
          <p:nvSpPr>
            <p:cNvPr id="108" name="TextBox 107"/>
            <p:cNvSpPr txBox="1"/>
            <p:nvPr/>
          </p:nvSpPr>
          <p:spPr>
            <a:xfrm>
              <a:off x="7568313" y="2397524"/>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Visit ID</a:t>
              </a:r>
              <a:endParaRPr lang="en-US" sz="1600" dirty="0"/>
            </a:p>
          </p:txBody>
        </p:sp>
        <p:sp>
          <p:nvSpPr>
            <p:cNvPr id="109" name="TextBox 108"/>
            <p:cNvSpPr txBox="1"/>
            <p:nvPr/>
          </p:nvSpPr>
          <p:spPr>
            <a:xfrm>
              <a:off x="7568313" y="2642838"/>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Visit Date</a:t>
              </a:r>
              <a:endParaRPr lang="en-US" sz="1600" dirty="0"/>
            </a:p>
          </p:txBody>
        </p:sp>
      </p:grpSp>
      <p:cxnSp>
        <p:nvCxnSpPr>
          <p:cNvPr id="110" name="Elbow Connector 109"/>
          <p:cNvCxnSpPr>
            <a:stCxn id="98" idx="3"/>
            <a:endCxn id="47" idx="1"/>
          </p:cNvCxnSpPr>
          <p:nvPr/>
        </p:nvCxnSpPr>
        <p:spPr>
          <a:xfrm>
            <a:off x="6930999" y="2038734"/>
            <a:ext cx="638200" cy="1290997"/>
          </a:xfrm>
          <a:prstGeom prst="bentConnector3">
            <a:avLst>
              <a:gd name="adj1" fmla="val 74435"/>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Elbow Connector 110"/>
          <p:cNvCxnSpPr>
            <a:stCxn id="104" idx="3"/>
            <a:endCxn id="107" idx="3"/>
          </p:cNvCxnSpPr>
          <p:nvPr/>
        </p:nvCxnSpPr>
        <p:spPr>
          <a:xfrm flipH="1">
            <a:off x="9138299" y="1259930"/>
            <a:ext cx="886" cy="781402"/>
          </a:xfrm>
          <a:prstGeom prst="bentConnector3">
            <a:avLst>
              <a:gd name="adj1" fmla="val -25801354"/>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a:stCxn id="94" idx="3"/>
            <a:endCxn id="103" idx="1"/>
          </p:cNvCxnSpPr>
          <p:nvPr/>
        </p:nvCxnSpPr>
        <p:spPr>
          <a:xfrm>
            <a:off x="6935429" y="1012460"/>
            <a:ext cx="633770" cy="931"/>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Elbow Connector 112"/>
          <p:cNvCxnSpPr>
            <a:stCxn id="64" idx="3"/>
            <a:endCxn id="49" idx="1"/>
          </p:cNvCxnSpPr>
          <p:nvPr/>
        </p:nvCxnSpPr>
        <p:spPr>
          <a:xfrm>
            <a:off x="6928341" y="3574843"/>
            <a:ext cx="640858" cy="495596"/>
          </a:xfrm>
          <a:prstGeom prst="bentConnector3">
            <a:avLst>
              <a:gd name="adj1" fmla="val 27878"/>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Elbow Connector 113"/>
          <p:cNvCxnSpPr>
            <a:stCxn id="94" idx="1"/>
            <a:endCxn id="98" idx="1"/>
          </p:cNvCxnSpPr>
          <p:nvPr/>
        </p:nvCxnSpPr>
        <p:spPr>
          <a:xfrm rot="10800000" flipV="1">
            <a:off x="5102199" y="1012460"/>
            <a:ext cx="4430" cy="1026274"/>
          </a:xfrm>
          <a:prstGeom prst="bentConnector3">
            <a:avLst>
              <a:gd name="adj1" fmla="val 318018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Elbow Connector 114"/>
          <p:cNvCxnSpPr>
            <a:stCxn id="103" idx="3"/>
            <a:endCxn id="47" idx="3"/>
          </p:cNvCxnSpPr>
          <p:nvPr/>
        </p:nvCxnSpPr>
        <p:spPr>
          <a:xfrm>
            <a:off x="9139185" y="1013391"/>
            <a:ext cx="12700" cy="2316340"/>
          </a:xfrm>
          <a:prstGeom prst="bentConnector3">
            <a:avLst>
              <a:gd name="adj1" fmla="val 2972087"/>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Elbow Connector 115"/>
          <p:cNvCxnSpPr>
            <a:stCxn id="63" idx="3"/>
            <a:endCxn id="48" idx="1"/>
          </p:cNvCxnSpPr>
          <p:nvPr/>
        </p:nvCxnSpPr>
        <p:spPr>
          <a:xfrm>
            <a:off x="6928341" y="3328304"/>
            <a:ext cx="640858" cy="496061"/>
          </a:xfrm>
          <a:prstGeom prst="bentConnector3">
            <a:avLst>
              <a:gd name="adj1" fmla="val 50000"/>
            </a:avLst>
          </a:prstGeom>
          <a:ln w="19050">
            <a:solidFill>
              <a:srgbClr val="0000FF"/>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7" name="Elbow Connector 116"/>
          <p:cNvCxnSpPr>
            <a:stCxn id="109" idx="3"/>
            <a:endCxn id="50" idx="3"/>
          </p:cNvCxnSpPr>
          <p:nvPr/>
        </p:nvCxnSpPr>
        <p:spPr>
          <a:xfrm>
            <a:off x="9138299" y="2533185"/>
            <a:ext cx="886" cy="1783793"/>
          </a:xfrm>
          <a:prstGeom prst="bentConnector3">
            <a:avLst>
              <a:gd name="adj1" fmla="val 25901354"/>
            </a:avLst>
          </a:prstGeom>
          <a:ln w="19050">
            <a:solidFill>
              <a:srgbClr val="0000FF"/>
            </a:solidFill>
            <a:prstDash val="solid"/>
            <a:tailEnd type="triangle"/>
          </a:ln>
        </p:spPr>
        <p:style>
          <a:lnRef idx="1">
            <a:schemeClr val="accent1"/>
          </a:lnRef>
          <a:fillRef idx="0">
            <a:schemeClr val="accent1"/>
          </a:fillRef>
          <a:effectRef idx="0">
            <a:schemeClr val="accent1"/>
          </a:effectRef>
          <a:fontRef idx="minor">
            <a:schemeClr val="tx1"/>
          </a:fontRef>
        </p:style>
      </p:cxnSp>
      <p:grpSp>
        <p:nvGrpSpPr>
          <p:cNvPr id="118" name="Group 117"/>
          <p:cNvGrpSpPr/>
          <p:nvPr/>
        </p:nvGrpSpPr>
        <p:grpSpPr>
          <a:xfrm>
            <a:off x="10070722" y="652435"/>
            <a:ext cx="1571256" cy="1232928"/>
            <a:chOff x="10070722" y="885199"/>
            <a:chExt cx="1571256" cy="1232928"/>
          </a:xfrm>
        </p:grpSpPr>
        <p:sp>
          <p:nvSpPr>
            <p:cNvPr id="119" name="TextBox 118"/>
            <p:cNvSpPr txBox="1"/>
            <p:nvPr/>
          </p:nvSpPr>
          <p:spPr>
            <a:xfrm>
              <a:off x="10071992" y="885199"/>
              <a:ext cx="1569986" cy="246221"/>
            </a:xfrm>
            <a:prstGeom prst="rect">
              <a:avLst/>
            </a:prstGeom>
            <a:solidFill>
              <a:schemeClr val="accent5">
                <a:lumMod val="50000"/>
              </a:schemeClr>
            </a:solidFill>
            <a:ln w="3175">
              <a:solidFill>
                <a:schemeClr val="tx1">
                  <a:lumMod val="95000"/>
                  <a:lumOff val="5000"/>
                </a:schemeClr>
              </a:solidFill>
            </a:ln>
          </p:spPr>
          <p:txBody>
            <a:bodyPr wrap="square" lIns="18288" tIns="0" rIns="0" bIns="0" rtlCol="0" anchor="ctr">
              <a:spAutoFit/>
            </a:bodyPr>
            <a:lstStyle/>
            <a:p>
              <a:pPr algn="ctr"/>
              <a:r>
                <a:rPr lang="en-US" sz="1600" dirty="0" smtClean="0">
                  <a:solidFill>
                    <a:schemeClr val="bg1"/>
                  </a:solidFill>
                </a:rPr>
                <a:t>Randomization</a:t>
              </a:r>
              <a:endParaRPr lang="en-US" sz="1600" dirty="0">
                <a:solidFill>
                  <a:schemeClr val="bg1"/>
                </a:solidFill>
              </a:endParaRPr>
            </a:p>
          </p:txBody>
        </p:sp>
        <p:sp>
          <p:nvSpPr>
            <p:cNvPr id="120" name="TextBox 119"/>
            <p:cNvSpPr txBox="1"/>
            <p:nvPr/>
          </p:nvSpPr>
          <p:spPr>
            <a:xfrm>
              <a:off x="10071992" y="1133643"/>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Site ID</a:t>
              </a:r>
              <a:endParaRPr lang="en-US" sz="1600" dirty="0"/>
            </a:p>
          </p:txBody>
        </p:sp>
        <p:sp>
          <p:nvSpPr>
            <p:cNvPr id="121" name="TextBox 120"/>
            <p:cNvSpPr txBox="1"/>
            <p:nvPr/>
          </p:nvSpPr>
          <p:spPr>
            <a:xfrm>
              <a:off x="10071992" y="1378277"/>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Subject ID</a:t>
              </a:r>
              <a:endParaRPr lang="en-US" sz="1600" dirty="0"/>
            </a:p>
          </p:txBody>
        </p:sp>
        <p:sp>
          <p:nvSpPr>
            <p:cNvPr id="122" name="TextBox 121"/>
            <p:cNvSpPr txBox="1"/>
            <p:nvPr/>
          </p:nvSpPr>
          <p:spPr>
            <a:xfrm>
              <a:off x="10071992" y="1625487"/>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Treatment ID</a:t>
              </a:r>
              <a:endParaRPr lang="en-US" sz="1600" dirty="0"/>
            </a:p>
          </p:txBody>
        </p:sp>
        <p:sp>
          <p:nvSpPr>
            <p:cNvPr id="123" name="TextBox 122"/>
            <p:cNvSpPr txBox="1"/>
            <p:nvPr/>
          </p:nvSpPr>
          <p:spPr>
            <a:xfrm>
              <a:off x="10070722" y="1871906"/>
              <a:ext cx="1569986" cy="246221"/>
            </a:xfrm>
            <a:prstGeom prst="rect">
              <a:avLst/>
            </a:prstGeom>
            <a:solidFill>
              <a:srgbClr val="FFFFCC"/>
            </a:solidFill>
            <a:ln w="3175">
              <a:solidFill>
                <a:schemeClr val="tx1">
                  <a:lumMod val="95000"/>
                  <a:lumOff val="5000"/>
                </a:schemeClr>
              </a:solidFill>
            </a:ln>
          </p:spPr>
          <p:txBody>
            <a:bodyPr wrap="square" lIns="18288" tIns="0" rIns="0" bIns="0" rtlCol="0" anchor="ctr">
              <a:spAutoFit/>
            </a:bodyPr>
            <a:lstStyle/>
            <a:p>
              <a:r>
                <a:rPr lang="en-US" sz="1600" dirty="0" smtClean="0"/>
                <a:t>Randomized On</a:t>
              </a:r>
              <a:endParaRPr lang="en-US" sz="1600" dirty="0"/>
            </a:p>
          </p:txBody>
        </p:sp>
      </p:grpSp>
      <p:cxnSp>
        <p:nvCxnSpPr>
          <p:cNvPr id="124" name="Elbow Connector 123"/>
          <p:cNvCxnSpPr>
            <a:stCxn id="120" idx="1"/>
            <a:endCxn id="47" idx="3"/>
          </p:cNvCxnSpPr>
          <p:nvPr/>
        </p:nvCxnSpPr>
        <p:spPr>
          <a:xfrm rot="10800000" flipV="1">
            <a:off x="9139186" y="1023989"/>
            <a:ext cx="932807" cy="2305741"/>
          </a:xfrm>
          <a:prstGeom prst="bentConnector3">
            <a:avLst>
              <a:gd name="adj1" fmla="val 50000"/>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Elbow Connector 124"/>
          <p:cNvCxnSpPr>
            <a:stCxn id="122" idx="1"/>
            <a:endCxn id="56" idx="3"/>
          </p:cNvCxnSpPr>
          <p:nvPr/>
        </p:nvCxnSpPr>
        <p:spPr>
          <a:xfrm rot="10800000" flipV="1">
            <a:off x="9138432" y="1515833"/>
            <a:ext cx="933560" cy="2060825"/>
          </a:xfrm>
          <a:prstGeom prst="bentConnector3">
            <a:avLst>
              <a:gd name="adj1" fmla="val 40129"/>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6" name="Picture 2" descr="Image result for database serv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165" y="4621872"/>
            <a:ext cx="1832007" cy="1832007"/>
          </a:xfrm>
          <a:prstGeom prst="rect">
            <a:avLst/>
          </a:prstGeom>
          <a:noFill/>
          <a:extLst>
            <a:ext uri="{909E8E84-426E-40DD-AFC4-6F175D3DCCD1}">
              <a14:hiddenFill xmlns:a14="http://schemas.microsoft.com/office/drawing/2010/main">
                <a:solidFill>
                  <a:srgbClr val="FFFFFF"/>
                </a:solidFill>
              </a14:hiddenFill>
            </a:ext>
          </a:extLst>
        </p:spPr>
      </p:pic>
      <p:sp>
        <p:nvSpPr>
          <p:cNvPr id="127" name="Striped Right Arrow 126"/>
          <p:cNvSpPr/>
          <p:nvPr/>
        </p:nvSpPr>
        <p:spPr>
          <a:xfrm>
            <a:off x="2149568" y="5882698"/>
            <a:ext cx="5270137" cy="586405"/>
          </a:xfrm>
          <a:prstGeom prst="stripedRightArrow">
            <a:avLst>
              <a:gd name="adj1" fmla="val 47074"/>
              <a:gd name="adj2" fmla="val 50000"/>
            </a:avLst>
          </a:prstGeom>
          <a:solidFill>
            <a:srgbClr val="33CC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Automated Drug Request Generation </a:t>
            </a:r>
            <a:endParaRPr lang="en-US" b="1" dirty="0">
              <a:solidFill>
                <a:srgbClr val="FF0000"/>
              </a:solidFill>
            </a:endParaRPr>
          </a:p>
        </p:txBody>
      </p:sp>
    </p:spTree>
    <p:extLst>
      <p:ext uri="{BB962C8B-B14F-4D97-AF65-F5344CB8AC3E}">
        <p14:creationId xmlns:p14="http://schemas.microsoft.com/office/powerpoint/2010/main" val="3631442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9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1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12"/>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0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15"/>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24"/>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25"/>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8"/>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1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34"/>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2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0"/>
                                          </p:stCondLst>
                                        </p:cTn>
                                        <p:tgtEl>
                                          <p:spTgt spid="43"/>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42"/>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35"/>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44"/>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2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12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4"/>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2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2"/>
          <a:stretch>
            <a:fillRect/>
          </a:stretch>
        </p:blipFill>
        <p:spPr>
          <a:xfrm>
            <a:off x="1932348" y="1119774"/>
            <a:ext cx="8327300" cy="4593324"/>
          </a:xfrm>
          <a:prstGeom prst="rect">
            <a:avLst/>
          </a:prstGeom>
          <a:effectLst>
            <a:glow rad="228600">
              <a:schemeClr val="accent5">
                <a:satMod val="175000"/>
                <a:alpha val="40000"/>
              </a:schemeClr>
            </a:glow>
          </a:effectLst>
        </p:spPr>
      </p:pic>
      <p:sp>
        <p:nvSpPr>
          <p:cNvPr id="4" name="TextBox 3"/>
          <p:cNvSpPr txBox="1"/>
          <p:nvPr/>
        </p:nvSpPr>
        <p:spPr>
          <a:xfrm>
            <a:off x="1932348" y="0"/>
            <a:ext cx="8327301"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Integrated Full Scope Drug Tracking Module</a:t>
            </a:r>
            <a:endParaRPr lang="en-US" sz="3200" dirty="0">
              <a:solidFill>
                <a:srgbClr val="002060"/>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3"/>
          <a:stretch>
            <a:fillRect/>
          </a:stretch>
        </p:blipFill>
        <p:spPr>
          <a:xfrm>
            <a:off x="70086" y="23245"/>
            <a:ext cx="1231541" cy="481581"/>
          </a:xfrm>
          <a:prstGeom prst="rect">
            <a:avLst/>
          </a:prstGeom>
        </p:spPr>
      </p:pic>
      <p:pic>
        <p:nvPicPr>
          <p:cNvPr id="6" name="Picture 5"/>
          <p:cNvPicPr>
            <a:picLocks noChangeAspect="1"/>
          </p:cNvPicPr>
          <p:nvPr/>
        </p:nvPicPr>
        <p:blipFill>
          <a:blip r:embed="rId4"/>
          <a:stretch>
            <a:fillRect/>
          </a:stretch>
        </p:blipFill>
        <p:spPr>
          <a:xfrm>
            <a:off x="10245341" y="23245"/>
            <a:ext cx="1946659" cy="488078"/>
          </a:xfrm>
          <a:prstGeom prst="rect">
            <a:avLst/>
          </a:prstGeom>
        </p:spPr>
      </p:pic>
      <p:cxnSp>
        <p:nvCxnSpPr>
          <p:cNvPr id="7" name="Straight Connector 6"/>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067783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Barcode Labels for Drug Bottle Packing</a:t>
            </a:r>
            <a:endParaRPr lang="en-US" sz="3200" dirty="0">
              <a:solidFill>
                <a:srgbClr val="002060"/>
              </a:solidFill>
              <a:effectLst>
                <a:outerShdw blurRad="38100" dist="38100" dir="2700000" algn="tl">
                  <a:srgbClr val="000000">
                    <a:alpha val="43137"/>
                  </a:srgbClr>
                </a:outerShdw>
              </a:effectLst>
            </a:endParaRPr>
          </a:p>
        </p:txBody>
      </p:sp>
      <p:cxnSp>
        <p:nvCxnSpPr>
          <p:cNvPr id="6" name="Straight Connector 5"/>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712037" y="607447"/>
            <a:ext cx="3916672" cy="4741624"/>
          </a:xfrm>
          <a:prstGeom prst="rect">
            <a:avLst/>
          </a:prstGeom>
        </p:spPr>
      </p:pic>
      <p:pic>
        <p:nvPicPr>
          <p:cNvPr id="8" name="Picture 7"/>
          <p:cNvPicPr>
            <a:picLocks noChangeAspect="1"/>
          </p:cNvPicPr>
          <p:nvPr/>
        </p:nvPicPr>
        <p:blipFill>
          <a:blip r:embed="rId3"/>
          <a:stretch>
            <a:fillRect/>
          </a:stretch>
        </p:blipFill>
        <p:spPr>
          <a:xfrm rot="16200000">
            <a:off x="6470385" y="1799999"/>
            <a:ext cx="1460268" cy="2403686"/>
          </a:xfrm>
          <a:prstGeom prst="rect">
            <a:avLst/>
          </a:prstGeom>
          <a:ln>
            <a:solidFill>
              <a:schemeClr val="bg1">
                <a:lumMod val="50000"/>
              </a:schemeClr>
            </a:solidFill>
          </a:ln>
        </p:spPr>
      </p:pic>
      <p:pic>
        <p:nvPicPr>
          <p:cNvPr id="9" name="Picture 8"/>
          <p:cNvPicPr>
            <a:picLocks noChangeAspect="1"/>
          </p:cNvPicPr>
          <p:nvPr/>
        </p:nvPicPr>
        <p:blipFill>
          <a:blip r:embed="rId4"/>
          <a:stretch>
            <a:fillRect/>
          </a:stretch>
        </p:blipFill>
        <p:spPr>
          <a:xfrm rot="16200000">
            <a:off x="8978048" y="1799999"/>
            <a:ext cx="1463508" cy="2403686"/>
          </a:xfrm>
          <a:prstGeom prst="rect">
            <a:avLst/>
          </a:prstGeom>
          <a:ln>
            <a:solidFill>
              <a:schemeClr val="bg1">
                <a:lumMod val="50000"/>
              </a:schemeClr>
            </a:solidFill>
          </a:ln>
        </p:spPr>
      </p:pic>
      <p:pic>
        <p:nvPicPr>
          <p:cNvPr id="10" name="Picture 9"/>
          <p:cNvPicPr>
            <a:picLocks noChangeAspect="1"/>
          </p:cNvPicPr>
          <p:nvPr/>
        </p:nvPicPr>
        <p:blipFill>
          <a:blip r:embed="rId5"/>
          <a:stretch>
            <a:fillRect/>
          </a:stretch>
        </p:blipFill>
        <p:spPr>
          <a:xfrm rot="16200000">
            <a:off x="6471071" y="179519"/>
            <a:ext cx="1458897" cy="2403686"/>
          </a:xfrm>
          <a:prstGeom prst="rect">
            <a:avLst/>
          </a:prstGeom>
          <a:ln>
            <a:solidFill>
              <a:schemeClr val="bg1">
                <a:lumMod val="50000"/>
              </a:schemeClr>
            </a:solidFill>
          </a:ln>
        </p:spPr>
      </p:pic>
      <p:pic>
        <p:nvPicPr>
          <p:cNvPr id="11" name="Picture 10"/>
          <p:cNvPicPr>
            <a:picLocks noChangeAspect="1"/>
          </p:cNvPicPr>
          <p:nvPr/>
        </p:nvPicPr>
        <p:blipFill>
          <a:blip r:embed="rId6"/>
          <a:stretch>
            <a:fillRect/>
          </a:stretch>
        </p:blipFill>
        <p:spPr>
          <a:xfrm rot="16200000">
            <a:off x="8980796" y="178931"/>
            <a:ext cx="1458012" cy="2403686"/>
          </a:xfrm>
          <a:prstGeom prst="rect">
            <a:avLst/>
          </a:prstGeom>
          <a:noFill/>
        </p:spPr>
      </p:pic>
      <p:pic>
        <p:nvPicPr>
          <p:cNvPr id="12" name="Picture 11"/>
          <p:cNvPicPr>
            <a:picLocks noChangeAspect="1"/>
          </p:cNvPicPr>
          <p:nvPr/>
        </p:nvPicPr>
        <p:blipFill>
          <a:blip r:embed="rId7"/>
          <a:stretch>
            <a:fillRect/>
          </a:stretch>
        </p:blipFill>
        <p:spPr>
          <a:xfrm rot="16200000">
            <a:off x="6472642" y="3419350"/>
            <a:ext cx="1455755" cy="2403686"/>
          </a:xfrm>
          <a:prstGeom prst="rect">
            <a:avLst/>
          </a:prstGeom>
        </p:spPr>
      </p:pic>
      <p:pic>
        <p:nvPicPr>
          <p:cNvPr id="13" name="Picture 12"/>
          <p:cNvPicPr>
            <a:picLocks noChangeAspect="1"/>
          </p:cNvPicPr>
          <p:nvPr/>
        </p:nvPicPr>
        <p:blipFill>
          <a:blip r:embed="rId8"/>
          <a:stretch>
            <a:fillRect/>
          </a:stretch>
        </p:blipFill>
        <p:spPr>
          <a:xfrm rot="16200000">
            <a:off x="8981480" y="3419351"/>
            <a:ext cx="1456644" cy="2403686"/>
          </a:xfrm>
          <a:prstGeom prst="rect">
            <a:avLst/>
          </a:prstGeom>
        </p:spPr>
      </p:pic>
      <p:sp>
        <p:nvSpPr>
          <p:cNvPr id="14" name="Left-Right Arrow 13"/>
          <p:cNvSpPr/>
          <p:nvPr/>
        </p:nvSpPr>
        <p:spPr>
          <a:xfrm>
            <a:off x="4782302" y="1180513"/>
            <a:ext cx="1005085" cy="400523"/>
          </a:xfrm>
          <a:prstGeom prst="leftRightArrow">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Left-Right Arrow 14"/>
          <p:cNvSpPr/>
          <p:nvPr/>
        </p:nvSpPr>
        <p:spPr>
          <a:xfrm>
            <a:off x="4782302" y="2777998"/>
            <a:ext cx="1005085" cy="400523"/>
          </a:xfrm>
          <a:prstGeom prst="leftRightArrow">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Left-Right Arrow 15"/>
          <p:cNvSpPr/>
          <p:nvPr/>
        </p:nvSpPr>
        <p:spPr>
          <a:xfrm>
            <a:off x="4782302" y="4420932"/>
            <a:ext cx="1005085" cy="400523"/>
          </a:xfrm>
          <a:prstGeom prst="leftRightArrow">
            <a:avLst/>
          </a:prstGeom>
          <a:noFill/>
          <a:ln w="381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63828" y="5879817"/>
            <a:ext cx="5213090" cy="469077"/>
          </a:xfrm>
          <a:prstGeom prst="rect">
            <a:avLst/>
          </a:prstGeom>
          <a:noFill/>
        </p:spPr>
        <p:txBody>
          <a:bodyPr wrap="square" rtlCol="0" anchor="ctr">
            <a:spAutoFit/>
          </a:bodyPr>
          <a:lstStyle/>
          <a:p>
            <a:pPr algn="ctr"/>
            <a:r>
              <a:rPr lang="en-US" sz="2400" dirty="0" err="1" smtClean="0"/>
              <a:t>Unblinded</a:t>
            </a:r>
            <a:r>
              <a:rPr lang="en-US" sz="2400" dirty="0" smtClean="0"/>
              <a:t> Labels for Drug Barrels</a:t>
            </a:r>
            <a:endParaRPr lang="en-US" sz="2400" dirty="0"/>
          </a:p>
        </p:txBody>
      </p:sp>
      <p:sp>
        <p:nvSpPr>
          <p:cNvPr id="18" name="TextBox 17"/>
          <p:cNvSpPr txBox="1"/>
          <p:nvPr/>
        </p:nvSpPr>
        <p:spPr>
          <a:xfrm>
            <a:off x="6082394" y="5481579"/>
            <a:ext cx="4739173" cy="469077"/>
          </a:xfrm>
          <a:prstGeom prst="rect">
            <a:avLst/>
          </a:prstGeom>
          <a:noFill/>
        </p:spPr>
        <p:txBody>
          <a:bodyPr wrap="square" rtlCol="0" anchor="ctr">
            <a:spAutoFit/>
          </a:bodyPr>
          <a:lstStyle/>
          <a:p>
            <a:pPr algn="ctr"/>
            <a:r>
              <a:rPr lang="en-US" sz="2400" dirty="0" smtClean="0"/>
              <a:t>Blinded Labels for Drug Bottles</a:t>
            </a:r>
            <a:endParaRPr lang="en-US" sz="2400" dirty="0"/>
          </a:p>
        </p:txBody>
      </p:sp>
      <p:sp>
        <p:nvSpPr>
          <p:cNvPr id="19" name="TextBox 18"/>
          <p:cNvSpPr txBox="1"/>
          <p:nvPr/>
        </p:nvSpPr>
        <p:spPr>
          <a:xfrm rot="16200000">
            <a:off x="9008557" y="2767302"/>
            <a:ext cx="4739173" cy="469077"/>
          </a:xfrm>
          <a:prstGeom prst="rect">
            <a:avLst/>
          </a:prstGeom>
          <a:noFill/>
        </p:spPr>
        <p:txBody>
          <a:bodyPr wrap="square" rtlCol="0" anchor="ctr">
            <a:spAutoFit/>
          </a:bodyPr>
          <a:lstStyle/>
          <a:p>
            <a:pPr algn="ctr"/>
            <a:r>
              <a:rPr lang="en-US" sz="2400" dirty="0" smtClean="0"/>
              <a:t>Color Coded Labels for Drug Doses</a:t>
            </a:r>
            <a:endParaRPr lang="en-US" sz="2400" dirty="0"/>
          </a:p>
        </p:txBody>
      </p:sp>
      <p:sp>
        <p:nvSpPr>
          <p:cNvPr id="20" name="TextBox 19"/>
          <p:cNvSpPr txBox="1"/>
          <p:nvPr/>
        </p:nvSpPr>
        <p:spPr>
          <a:xfrm>
            <a:off x="6082394" y="5950656"/>
            <a:ext cx="4739173" cy="469077"/>
          </a:xfrm>
          <a:prstGeom prst="rect">
            <a:avLst/>
          </a:prstGeom>
          <a:noFill/>
        </p:spPr>
        <p:txBody>
          <a:bodyPr wrap="square" rtlCol="0" anchor="ctr">
            <a:spAutoFit/>
          </a:bodyPr>
          <a:lstStyle/>
          <a:p>
            <a:pPr algn="ctr"/>
            <a:r>
              <a:rPr lang="en-US" sz="2400" dirty="0" smtClean="0"/>
              <a:t>Leading Digit 1 or 2 for Drug Types</a:t>
            </a:r>
            <a:endParaRPr lang="en-US" sz="2400" dirty="0"/>
          </a:p>
        </p:txBody>
      </p:sp>
    </p:spTree>
    <p:extLst>
      <p:ext uri="{BB962C8B-B14F-4D97-AF65-F5344CB8AC3E}">
        <p14:creationId xmlns:p14="http://schemas.microsoft.com/office/powerpoint/2010/main" val="2761844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8" grpId="0"/>
      <p:bldP spid="19" grpId="0"/>
      <p:bldP spid="2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189920" y="0"/>
            <a:ext cx="9160031"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Drug Bottle Packing with Barcode Scanning &amp; QA</a:t>
            </a:r>
            <a:endParaRPr lang="en-US" sz="3200" dirty="0">
              <a:solidFill>
                <a:srgbClr val="002060"/>
              </a:solidFill>
              <a:effectLst>
                <a:outerShdw blurRad="38100" dist="38100" dir="2700000" algn="tl">
                  <a:srgbClr val="000000">
                    <a:alpha val="43137"/>
                  </a:srgbClr>
                </a:outerShdw>
              </a:effectLst>
            </a:endParaRPr>
          </a:p>
        </p:txBody>
      </p:sp>
      <p:cxnSp>
        <p:nvCxnSpPr>
          <p:cNvPr id="6" name="Straight Connector 5"/>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stretch>
            <a:fillRect/>
          </a:stretch>
        </p:blipFill>
        <p:spPr>
          <a:xfrm>
            <a:off x="457200" y="753269"/>
            <a:ext cx="9092667" cy="3625343"/>
          </a:xfrm>
          <a:prstGeom prst="rect">
            <a:avLst/>
          </a:prstGeom>
          <a:effectLst>
            <a:glow rad="228600">
              <a:schemeClr val="accent5">
                <a:satMod val="175000"/>
                <a:alpha val="40000"/>
              </a:schemeClr>
            </a:glow>
          </a:effectLst>
        </p:spPr>
      </p:pic>
      <p:pic>
        <p:nvPicPr>
          <p:cNvPr id="8" name="Picture 7"/>
          <p:cNvPicPr>
            <a:picLocks noChangeAspect="1"/>
          </p:cNvPicPr>
          <p:nvPr/>
        </p:nvPicPr>
        <p:blipFill>
          <a:blip r:embed="rId3"/>
          <a:stretch>
            <a:fillRect/>
          </a:stretch>
        </p:blipFill>
        <p:spPr>
          <a:xfrm>
            <a:off x="9884214" y="743019"/>
            <a:ext cx="2110676" cy="1840289"/>
          </a:xfrm>
          <a:prstGeom prst="rect">
            <a:avLst/>
          </a:prstGeom>
        </p:spPr>
      </p:pic>
      <p:cxnSp>
        <p:nvCxnSpPr>
          <p:cNvPr id="9" name="Straight Arrow Connector 8"/>
          <p:cNvCxnSpPr/>
          <p:nvPr/>
        </p:nvCxnSpPr>
        <p:spPr>
          <a:xfrm flipH="1">
            <a:off x="5117805" y="1483874"/>
            <a:ext cx="4924999" cy="495112"/>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a:stretch>
            <a:fillRect/>
          </a:stretch>
        </p:blipFill>
        <p:spPr>
          <a:xfrm rot="16200000">
            <a:off x="1727232" y="4603681"/>
            <a:ext cx="1460268" cy="2403686"/>
          </a:xfrm>
          <a:prstGeom prst="rect">
            <a:avLst/>
          </a:prstGeom>
          <a:ln>
            <a:solidFill>
              <a:schemeClr val="bg1">
                <a:lumMod val="50000"/>
              </a:schemeClr>
            </a:solidFill>
          </a:ln>
        </p:spPr>
      </p:pic>
      <p:pic>
        <p:nvPicPr>
          <p:cNvPr id="11" name="Picture 10"/>
          <p:cNvPicPr>
            <a:picLocks noChangeAspect="1"/>
          </p:cNvPicPr>
          <p:nvPr/>
        </p:nvPicPr>
        <p:blipFill>
          <a:blip r:embed="rId4"/>
          <a:stretch>
            <a:fillRect/>
          </a:stretch>
        </p:blipFill>
        <p:spPr>
          <a:xfrm rot="16200000">
            <a:off x="4261325" y="4604388"/>
            <a:ext cx="1460268" cy="2403686"/>
          </a:xfrm>
          <a:prstGeom prst="rect">
            <a:avLst/>
          </a:prstGeom>
          <a:ln>
            <a:solidFill>
              <a:schemeClr val="bg1">
                <a:lumMod val="50000"/>
              </a:schemeClr>
            </a:solidFill>
          </a:ln>
        </p:spPr>
      </p:pic>
      <p:pic>
        <p:nvPicPr>
          <p:cNvPr id="12" name="Picture 11"/>
          <p:cNvPicPr>
            <a:picLocks noChangeAspect="1"/>
          </p:cNvPicPr>
          <p:nvPr/>
        </p:nvPicPr>
        <p:blipFill>
          <a:blip r:embed="rId4"/>
          <a:stretch>
            <a:fillRect/>
          </a:stretch>
        </p:blipFill>
        <p:spPr>
          <a:xfrm rot="16200000">
            <a:off x="6795418" y="4603681"/>
            <a:ext cx="1460268" cy="2403686"/>
          </a:xfrm>
          <a:prstGeom prst="rect">
            <a:avLst/>
          </a:prstGeom>
          <a:ln>
            <a:solidFill>
              <a:schemeClr val="bg1">
                <a:lumMod val="50000"/>
              </a:schemeClr>
            </a:solidFill>
          </a:ln>
        </p:spPr>
      </p:pic>
      <p:pic>
        <p:nvPicPr>
          <p:cNvPr id="13" name="Picture 12"/>
          <p:cNvPicPr>
            <a:picLocks noChangeAspect="1"/>
          </p:cNvPicPr>
          <p:nvPr/>
        </p:nvPicPr>
        <p:blipFill>
          <a:blip r:embed="rId4"/>
          <a:stretch>
            <a:fillRect/>
          </a:stretch>
        </p:blipFill>
        <p:spPr>
          <a:xfrm rot="16200000">
            <a:off x="9312669" y="4603681"/>
            <a:ext cx="1460268" cy="2403686"/>
          </a:xfrm>
          <a:prstGeom prst="rect">
            <a:avLst/>
          </a:prstGeom>
          <a:ln>
            <a:solidFill>
              <a:schemeClr val="bg1">
                <a:lumMod val="50000"/>
              </a:schemeClr>
            </a:solidFill>
          </a:ln>
        </p:spPr>
      </p:pic>
      <p:cxnSp>
        <p:nvCxnSpPr>
          <p:cNvPr id="14" name="Straight Arrow Connector 13"/>
          <p:cNvCxnSpPr/>
          <p:nvPr/>
        </p:nvCxnSpPr>
        <p:spPr>
          <a:xfrm flipV="1">
            <a:off x="2955851" y="2869480"/>
            <a:ext cx="1799606" cy="2337304"/>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5359538" y="2869480"/>
            <a:ext cx="67940" cy="238052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flipV="1">
            <a:off x="6031559" y="2869480"/>
            <a:ext cx="1974134" cy="2337306"/>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6757988" y="2845458"/>
            <a:ext cx="3754068" cy="2341226"/>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flipH="1">
            <a:off x="3078274" y="5316794"/>
            <a:ext cx="560447" cy="195858"/>
          </a:xfrm>
          <a:prstGeom prst="rect">
            <a:avLst/>
          </a:prstGeom>
          <a:solidFill>
            <a:srgbClr val="FFFFCC"/>
          </a:solidFill>
        </p:spPr>
        <p:txBody>
          <a:bodyPr wrap="square" lIns="0" tIns="0" rIns="0" bIns="0" rtlCol="0">
            <a:spAutoFit/>
          </a:bodyPr>
          <a:lstStyle/>
          <a:p>
            <a:pPr algn="ctr"/>
            <a:r>
              <a:rPr lang="en-US" sz="1400" dirty="0" smtClean="0"/>
              <a:t>263906</a:t>
            </a:r>
            <a:endParaRPr lang="en-US" sz="1400" dirty="0"/>
          </a:p>
        </p:txBody>
      </p:sp>
      <p:sp>
        <p:nvSpPr>
          <p:cNvPr id="19" name="TextBox 18"/>
          <p:cNvSpPr txBox="1"/>
          <p:nvPr/>
        </p:nvSpPr>
        <p:spPr>
          <a:xfrm flipH="1">
            <a:off x="5608167" y="5320099"/>
            <a:ext cx="560447" cy="178053"/>
          </a:xfrm>
          <a:prstGeom prst="rect">
            <a:avLst/>
          </a:prstGeom>
          <a:solidFill>
            <a:srgbClr val="FFFFCC"/>
          </a:solidFill>
        </p:spPr>
        <p:txBody>
          <a:bodyPr wrap="square" lIns="0" tIns="0" rIns="0" bIns="0" rtlCol="0">
            <a:spAutoFit/>
          </a:bodyPr>
          <a:lstStyle/>
          <a:p>
            <a:pPr algn="ctr"/>
            <a:r>
              <a:rPr lang="en-US" sz="1400" dirty="0" smtClean="0"/>
              <a:t>278184</a:t>
            </a:r>
            <a:endParaRPr lang="en-US" sz="1400" dirty="0"/>
          </a:p>
        </p:txBody>
      </p:sp>
      <p:sp>
        <p:nvSpPr>
          <p:cNvPr id="20" name="TextBox 19"/>
          <p:cNvSpPr txBox="1"/>
          <p:nvPr/>
        </p:nvSpPr>
        <p:spPr>
          <a:xfrm flipH="1">
            <a:off x="8136536" y="5312737"/>
            <a:ext cx="560447" cy="178053"/>
          </a:xfrm>
          <a:prstGeom prst="rect">
            <a:avLst/>
          </a:prstGeom>
          <a:solidFill>
            <a:srgbClr val="FFFFCC"/>
          </a:solidFill>
        </p:spPr>
        <p:txBody>
          <a:bodyPr wrap="square" lIns="0" tIns="0" rIns="0" bIns="0" rtlCol="0">
            <a:spAutoFit/>
          </a:bodyPr>
          <a:lstStyle/>
          <a:p>
            <a:pPr algn="ctr"/>
            <a:r>
              <a:rPr lang="en-US" sz="1400" dirty="0" smtClean="0"/>
              <a:t>291138</a:t>
            </a:r>
            <a:endParaRPr lang="en-US" sz="1400" dirty="0"/>
          </a:p>
        </p:txBody>
      </p:sp>
      <p:sp>
        <p:nvSpPr>
          <p:cNvPr id="21" name="TextBox 20"/>
          <p:cNvSpPr txBox="1"/>
          <p:nvPr/>
        </p:nvSpPr>
        <p:spPr>
          <a:xfrm flipH="1">
            <a:off x="10659329" y="5296780"/>
            <a:ext cx="560447" cy="195858"/>
          </a:xfrm>
          <a:prstGeom prst="rect">
            <a:avLst/>
          </a:prstGeom>
          <a:solidFill>
            <a:srgbClr val="FFFFCC"/>
          </a:solidFill>
        </p:spPr>
        <p:txBody>
          <a:bodyPr wrap="square" lIns="0" tIns="0" rIns="0" bIns="0" rtlCol="0">
            <a:spAutoFit/>
          </a:bodyPr>
          <a:lstStyle/>
          <a:p>
            <a:pPr algn="ctr"/>
            <a:r>
              <a:rPr lang="en-US" sz="1400" dirty="0" smtClean="0"/>
              <a:t>266694</a:t>
            </a:r>
            <a:endParaRPr lang="en-US" sz="1400" dirty="0"/>
          </a:p>
        </p:txBody>
      </p:sp>
      <p:sp>
        <p:nvSpPr>
          <p:cNvPr id="22" name="TextBox 21"/>
          <p:cNvSpPr txBox="1"/>
          <p:nvPr/>
        </p:nvSpPr>
        <p:spPr>
          <a:xfrm>
            <a:off x="1482149" y="4137424"/>
            <a:ext cx="9400694" cy="830997"/>
          </a:xfrm>
          <a:prstGeom prst="rect">
            <a:avLst/>
          </a:prstGeom>
          <a:solidFill>
            <a:schemeClr val="bg1"/>
          </a:solidFill>
          <a:ln>
            <a:solidFill>
              <a:srgbClr val="FF0000"/>
            </a:solidFill>
          </a:ln>
        </p:spPr>
        <p:txBody>
          <a:bodyPr wrap="square" rtlCol="0" anchor="ctr">
            <a:spAutoFit/>
          </a:bodyPr>
          <a:lstStyle/>
          <a:p>
            <a:pPr algn="ctr"/>
            <a:r>
              <a:rPr lang="en-US" sz="2400" dirty="0" smtClean="0">
                <a:solidFill>
                  <a:srgbClr val="FF0000"/>
                </a:solidFill>
              </a:rPr>
              <a:t>Prevent drug bottle packing record saving if the bottle label does not match the drug barrel label type.</a:t>
            </a:r>
            <a:endParaRPr lang="en-US" sz="2400" dirty="0">
              <a:solidFill>
                <a:srgbClr val="FF0000"/>
              </a:solidFill>
            </a:endParaRPr>
          </a:p>
        </p:txBody>
      </p:sp>
    </p:spTree>
    <p:extLst>
      <p:ext uri="{BB962C8B-B14F-4D97-AF65-F5344CB8AC3E}">
        <p14:creationId xmlns:p14="http://schemas.microsoft.com/office/powerpoint/2010/main" val="299297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Blinded Drug Kit with Verification Code </a:t>
            </a:r>
            <a:endParaRPr lang="en-US" sz="3200" dirty="0">
              <a:solidFill>
                <a:srgbClr val="002060"/>
              </a:solidFill>
              <a:effectLst>
                <a:outerShdw blurRad="38100" dist="38100" dir="2700000" algn="tl">
                  <a:srgbClr val="000000">
                    <a:alpha val="43137"/>
                  </a:srgbClr>
                </a:outerShdw>
              </a:effectLst>
            </a:endParaRPr>
          </a:p>
        </p:txBody>
      </p:sp>
      <p:cxnSp>
        <p:nvCxnSpPr>
          <p:cNvPr id="4" name="Straight Connector 3"/>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863" y="956705"/>
            <a:ext cx="2869129" cy="233857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343839" y="1487342"/>
            <a:ext cx="844254" cy="369332"/>
          </a:xfrm>
          <a:prstGeom prst="rect">
            <a:avLst/>
          </a:prstGeom>
          <a:noFill/>
        </p:spPr>
        <p:txBody>
          <a:bodyPr wrap="square" lIns="0" tIns="0" rIns="0" bIns="0" rtlCol="0">
            <a:spAutoFit/>
          </a:bodyPr>
          <a:lstStyle/>
          <a:p>
            <a:pPr algn="ctr"/>
            <a:r>
              <a:rPr lang="en-US" sz="2400" dirty="0" smtClean="0"/>
              <a:t>69475</a:t>
            </a:r>
            <a:endParaRPr lang="en-US" sz="2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6300" y="956705"/>
            <a:ext cx="2869129" cy="233857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948276" y="1487342"/>
            <a:ext cx="844254" cy="369332"/>
          </a:xfrm>
          <a:prstGeom prst="rect">
            <a:avLst/>
          </a:prstGeom>
          <a:noFill/>
        </p:spPr>
        <p:txBody>
          <a:bodyPr wrap="square" lIns="0" tIns="0" rIns="0" bIns="0" rtlCol="0">
            <a:spAutoFit/>
          </a:bodyPr>
          <a:lstStyle/>
          <a:p>
            <a:pPr algn="ctr"/>
            <a:r>
              <a:rPr lang="en-US" sz="2400" dirty="0" smtClean="0"/>
              <a:t>96386</a:t>
            </a:r>
            <a:endParaRPr lang="en-US" sz="24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1863" y="3784136"/>
            <a:ext cx="2869129" cy="233857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1343839" y="4314773"/>
            <a:ext cx="844254" cy="369332"/>
          </a:xfrm>
          <a:prstGeom prst="rect">
            <a:avLst/>
          </a:prstGeom>
          <a:noFill/>
        </p:spPr>
        <p:txBody>
          <a:bodyPr wrap="square" lIns="0" tIns="0" rIns="0" bIns="0" rtlCol="0">
            <a:spAutoFit/>
          </a:bodyPr>
          <a:lstStyle/>
          <a:p>
            <a:pPr algn="ctr"/>
            <a:r>
              <a:rPr lang="en-US" sz="2400" dirty="0" smtClean="0"/>
              <a:t>38898</a:t>
            </a:r>
            <a:endParaRPr lang="en-US" sz="2400" dirty="0"/>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6300" y="3784136"/>
            <a:ext cx="2869129" cy="233857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948276" y="4314773"/>
            <a:ext cx="844254" cy="369332"/>
          </a:xfrm>
          <a:prstGeom prst="rect">
            <a:avLst/>
          </a:prstGeom>
          <a:noFill/>
        </p:spPr>
        <p:txBody>
          <a:bodyPr wrap="square" lIns="0" tIns="0" rIns="0" bIns="0" rtlCol="0">
            <a:spAutoFit/>
          </a:bodyPr>
          <a:lstStyle/>
          <a:p>
            <a:pPr algn="ctr"/>
            <a:r>
              <a:rPr lang="en-US" sz="2400" dirty="0" smtClean="0"/>
              <a:t>30335</a:t>
            </a:r>
            <a:endParaRPr lang="en-US" sz="2400" dirty="0"/>
          </a:p>
        </p:txBody>
      </p:sp>
      <p:sp>
        <p:nvSpPr>
          <p:cNvPr id="13" name="TextBox 12"/>
          <p:cNvSpPr txBox="1"/>
          <p:nvPr/>
        </p:nvSpPr>
        <p:spPr>
          <a:xfrm>
            <a:off x="2140928" y="2138434"/>
            <a:ext cx="295905" cy="184666"/>
          </a:xfrm>
          <a:prstGeom prst="rect">
            <a:avLst/>
          </a:prstGeom>
          <a:solidFill>
            <a:schemeClr val="bg1"/>
          </a:solidFill>
        </p:spPr>
        <p:txBody>
          <a:bodyPr wrap="square" lIns="0" tIns="0" rIns="0" bIns="0" rtlCol="0">
            <a:spAutoFit/>
          </a:bodyPr>
          <a:lstStyle/>
          <a:p>
            <a:pPr algn="ctr"/>
            <a:r>
              <a:rPr lang="en-US" sz="1200" dirty="0" smtClean="0"/>
              <a:t>154</a:t>
            </a:r>
            <a:endParaRPr lang="en-US" sz="1200" dirty="0"/>
          </a:p>
        </p:txBody>
      </p:sp>
      <p:sp>
        <p:nvSpPr>
          <p:cNvPr id="14" name="TextBox 13"/>
          <p:cNvSpPr txBox="1"/>
          <p:nvPr/>
        </p:nvSpPr>
        <p:spPr>
          <a:xfrm>
            <a:off x="5767270" y="2128512"/>
            <a:ext cx="295905" cy="184666"/>
          </a:xfrm>
          <a:prstGeom prst="rect">
            <a:avLst/>
          </a:prstGeom>
          <a:solidFill>
            <a:schemeClr val="bg1"/>
          </a:solidFill>
        </p:spPr>
        <p:txBody>
          <a:bodyPr wrap="square" lIns="0" tIns="0" rIns="0" bIns="0" rtlCol="0">
            <a:spAutoFit/>
          </a:bodyPr>
          <a:lstStyle/>
          <a:p>
            <a:pPr algn="ctr"/>
            <a:r>
              <a:rPr lang="en-US" sz="1200" dirty="0" smtClean="0"/>
              <a:t>802</a:t>
            </a:r>
            <a:endParaRPr lang="en-US" sz="1200" dirty="0"/>
          </a:p>
        </p:txBody>
      </p:sp>
      <p:sp>
        <p:nvSpPr>
          <p:cNvPr id="15" name="TextBox 14"/>
          <p:cNvSpPr txBox="1"/>
          <p:nvPr/>
        </p:nvSpPr>
        <p:spPr>
          <a:xfrm>
            <a:off x="2162908" y="4967413"/>
            <a:ext cx="295905" cy="184666"/>
          </a:xfrm>
          <a:prstGeom prst="rect">
            <a:avLst/>
          </a:prstGeom>
          <a:solidFill>
            <a:schemeClr val="bg1"/>
          </a:solidFill>
        </p:spPr>
        <p:txBody>
          <a:bodyPr wrap="square" lIns="0" tIns="0" rIns="0" bIns="0" rtlCol="0">
            <a:spAutoFit/>
          </a:bodyPr>
          <a:lstStyle/>
          <a:p>
            <a:pPr algn="ctr"/>
            <a:r>
              <a:rPr lang="en-US" sz="1200" dirty="0" smtClean="0"/>
              <a:t>264</a:t>
            </a:r>
            <a:endParaRPr lang="en-US" sz="1200" dirty="0"/>
          </a:p>
        </p:txBody>
      </p:sp>
      <p:sp>
        <p:nvSpPr>
          <p:cNvPr id="16" name="TextBox 15"/>
          <p:cNvSpPr txBox="1"/>
          <p:nvPr/>
        </p:nvSpPr>
        <p:spPr>
          <a:xfrm>
            <a:off x="7237805" y="1659993"/>
            <a:ext cx="4308339" cy="469077"/>
          </a:xfrm>
          <a:prstGeom prst="rect">
            <a:avLst/>
          </a:prstGeom>
          <a:noFill/>
        </p:spPr>
        <p:txBody>
          <a:bodyPr wrap="square" rtlCol="0" anchor="ctr">
            <a:spAutoFit/>
          </a:bodyPr>
          <a:lstStyle/>
          <a:p>
            <a:pPr algn="ctr"/>
            <a:r>
              <a:rPr lang="en-US" sz="2400" dirty="0" smtClean="0"/>
              <a:t>Blinded Labels for Drug Kits</a:t>
            </a:r>
            <a:endParaRPr lang="en-US" sz="2400" dirty="0"/>
          </a:p>
        </p:txBody>
      </p:sp>
      <p:sp>
        <p:nvSpPr>
          <p:cNvPr id="17" name="TextBox 16"/>
          <p:cNvSpPr txBox="1"/>
          <p:nvPr/>
        </p:nvSpPr>
        <p:spPr>
          <a:xfrm>
            <a:off x="7237804" y="2514142"/>
            <a:ext cx="4308339" cy="469077"/>
          </a:xfrm>
          <a:prstGeom prst="rect">
            <a:avLst/>
          </a:prstGeom>
          <a:noFill/>
        </p:spPr>
        <p:txBody>
          <a:bodyPr wrap="square" rtlCol="0" anchor="ctr">
            <a:spAutoFit/>
          </a:bodyPr>
          <a:lstStyle/>
          <a:p>
            <a:pPr algn="ctr"/>
            <a:r>
              <a:rPr lang="en-US" sz="2400" dirty="0" smtClean="0"/>
              <a:t>Leading Digit for Dose Level</a:t>
            </a:r>
            <a:endParaRPr lang="en-US" sz="2400" dirty="0"/>
          </a:p>
        </p:txBody>
      </p:sp>
      <p:sp>
        <p:nvSpPr>
          <p:cNvPr id="18" name="TextBox 17"/>
          <p:cNvSpPr txBox="1"/>
          <p:nvPr/>
        </p:nvSpPr>
        <p:spPr>
          <a:xfrm>
            <a:off x="7304343" y="5389533"/>
            <a:ext cx="4308339" cy="830997"/>
          </a:xfrm>
          <a:prstGeom prst="rect">
            <a:avLst/>
          </a:prstGeom>
          <a:noFill/>
        </p:spPr>
        <p:txBody>
          <a:bodyPr wrap="square" rtlCol="0" anchor="ctr">
            <a:spAutoFit/>
          </a:bodyPr>
          <a:lstStyle/>
          <a:p>
            <a:pPr algn="ctr"/>
            <a:r>
              <a:rPr lang="en-US" sz="2400" dirty="0" smtClean="0"/>
              <a:t>3-Digit Verification Code for Quality Assurance </a:t>
            </a:r>
            <a:endParaRPr lang="en-US" sz="2400" dirty="0"/>
          </a:p>
        </p:txBody>
      </p:sp>
      <p:grpSp>
        <p:nvGrpSpPr>
          <p:cNvPr id="19" name="Group 18"/>
          <p:cNvGrpSpPr/>
          <p:nvPr/>
        </p:nvGrpSpPr>
        <p:grpSpPr>
          <a:xfrm>
            <a:off x="7075635" y="3168159"/>
            <a:ext cx="2066925" cy="2019300"/>
            <a:chOff x="7040193" y="4314773"/>
            <a:chExt cx="2066925" cy="2019300"/>
          </a:xfrm>
        </p:grpSpPr>
        <p:pic>
          <p:nvPicPr>
            <p:cNvPr id="20" name="Picture 19"/>
            <p:cNvPicPr>
              <a:picLocks noChangeAspect="1"/>
            </p:cNvPicPr>
            <p:nvPr/>
          </p:nvPicPr>
          <p:blipFill>
            <a:blip r:embed="rId3"/>
            <a:stretch>
              <a:fillRect/>
            </a:stretch>
          </p:blipFill>
          <p:spPr>
            <a:xfrm>
              <a:off x="7040193" y="4314773"/>
              <a:ext cx="2066925" cy="2019300"/>
            </a:xfrm>
            <a:prstGeom prst="rect">
              <a:avLst/>
            </a:prstGeom>
          </p:spPr>
        </p:pic>
        <p:sp>
          <p:nvSpPr>
            <p:cNvPr id="21" name="Oval 20"/>
            <p:cNvSpPr/>
            <p:nvPr/>
          </p:nvSpPr>
          <p:spPr>
            <a:xfrm>
              <a:off x="7111297" y="4359996"/>
              <a:ext cx="1920240" cy="192024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Oval 21"/>
          <p:cNvSpPr/>
          <p:nvPr/>
        </p:nvSpPr>
        <p:spPr>
          <a:xfrm>
            <a:off x="5435790" y="4762396"/>
            <a:ext cx="583231" cy="583231"/>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a:stCxn id="22" idx="1"/>
          </p:cNvCxnSpPr>
          <p:nvPr/>
        </p:nvCxnSpPr>
        <p:spPr>
          <a:xfrm flipV="1">
            <a:off x="5521202" y="3368292"/>
            <a:ext cx="2053078" cy="147951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22" idx="4"/>
            <a:endCxn id="21" idx="4"/>
          </p:cNvCxnSpPr>
          <p:nvPr/>
        </p:nvCxnSpPr>
        <p:spPr>
          <a:xfrm flipV="1">
            <a:off x="5727406" y="5133622"/>
            <a:ext cx="2379453" cy="21200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53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126126" y="0"/>
            <a:ext cx="9160031"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Drug Kit Assembling with Barcode Scanning &amp; QA</a:t>
            </a:r>
            <a:endParaRPr lang="en-US" sz="3200" dirty="0">
              <a:solidFill>
                <a:srgbClr val="002060"/>
              </a:solidFill>
              <a:effectLst>
                <a:outerShdw blurRad="38100" dist="38100" dir="2700000" algn="tl">
                  <a:srgbClr val="000000">
                    <a:alpha val="43137"/>
                  </a:srgbClr>
                </a:outerShdw>
              </a:effectLst>
            </a:endParaRPr>
          </a:p>
        </p:txBody>
      </p:sp>
      <p:pic>
        <p:nvPicPr>
          <p:cNvPr id="4" name="Picture 3"/>
          <p:cNvPicPr>
            <a:picLocks noChangeAspect="1"/>
          </p:cNvPicPr>
          <p:nvPr/>
        </p:nvPicPr>
        <p:blipFill>
          <a:blip r:embed="rId2"/>
          <a:stretch>
            <a:fillRect/>
          </a:stretch>
        </p:blipFill>
        <p:spPr>
          <a:xfrm>
            <a:off x="70086" y="23245"/>
            <a:ext cx="1231541" cy="481581"/>
          </a:xfrm>
          <a:prstGeom prst="rect">
            <a:avLst/>
          </a:prstGeom>
        </p:spPr>
      </p:pic>
      <p:pic>
        <p:nvPicPr>
          <p:cNvPr id="5" name="Picture 4"/>
          <p:cNvPicPr>
            <a:picLocks noChangeAspect="1"/>
          </p:cNvPicPr>
          <p:nvPr/>
        </p:nvPicPr>
        <p:blipFill>
          <a:blip r:embed="rId3"/>
          <a:stretch>
            <a:fillRect/>
          </a:stretch>
        </p:blipFill>
        <p:spPr>
          <a:xfrm>
            <a:off x="10245341" y="23245"/>
            <a:ext cx="1946659" cy="488078"/>
          </a:xfrm>
          <a:prstGeom prst="rect">
            <a:avLst/>
          </a:prstGeom>
        </p:spPr>
      </p:pic>
      <p:cxnSp>
        <p:nvCxnSpPr>
          <p:cNvPr id="6" name="Straight Connector 5"/>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4"/>
          <a:stretch>
            <a:fillRect/>
          </a:stretch>
        </p:blipFill>
        <p:spPr>
          <a:xfrm rot="16200000">
            <a:off x="3457444" y="4139933"/>
            <a:ext cx="1463508" cy="2403686"/>
          </a:xfrm>
          <a:prstGeom prst="rect">
            <a:avLst/>
          </a:prstGeom>
          <a:ln>
            <a:solidFill>
              <a:schemeClr val="bg1">
                <a:lumMod val="50000"/>
              </a:schemeClr>
            </a:solidFill>
          </a:ln>
        </p:spPr>
      </p:pic>
      <p:pic>
        <p:nvPicPr>
          <p:cNvPr id="8" name="Picture 7"/>
          <p:cNvPicPr>
            <a:picLocks noChangeAspect="1"/>
          </p:cNvPicPr>
          <p:nvPr/>
        </p:nvPicPr>
        <p:blipFill>
          <a:blip r:embed="rId5"/>
          <a:stretch>
            <a:fillRect/>
          </a:stretch>
        </p:blipFill>
        <p:spPr>
          <a:xfrm rot="16200000">
            <a:off x="6093560" y="4118058"/>
            <a:ext cx="1455755" cy="2403686"/>
          </a:xfrm>
          <a:prstGeom prst="rect">
            <a:avLst/>
          </a:prstGeom>
        </p:spPr>
      </p:pic>
      <p:pic>
        <p:nvPicPr>
          <p:cNvPr id="9" name="Picture 8"/>
          <p:cNvPicPr>
            <a:picLocks noChangeAspect="1"/>
          </p:cNvPicPr>
          <p:nvPr/>
        </p:nvPicPr>
        <p:blipFill>
          <a:blip r:embed="rId6"/>
          <a:stretch>
            <a:fillRect/>
          </a:stretch>
        </p:blipFill>
        <p:spPr>
          <a:xfrm>
            <a:off x="457200" y="914400"/>
            <a:ext cx="6256424" cy="3480469"/>
          </a:xfrm>
          <a:prstGeom prst="rect">
            <a:avLst/>
          </a:prstGeom>
          <a:effectLst>
            <a:glow rad="228600">
              <a:schemeClr val="accent5">
                <a:satMod val="175000"/>
                <a:alpha val="40000"/>
              </a:schemeClr>
            </a:glow>
          </a:effectLst>
        </p:spPr>
      </p:pic>
      <p:grpSp>
        <p:nvGrpSpPr>
          <p:cNvPr id="10" name="Group 9"/>
          <p:cNvGrpSpPr/>
          <p:nvPr/>
        </p:nvGrpSpPr>
        <p:grpSpPr>
          <a:xfrm>
            <a:off x="387620" y="4610022"/>
            <a:ext cx="2371181" cy="1932705"/>
            <a:chOff x="628177" y="4332142"/>
            <a:chExt cx="2371181" cy="1932705"/>
          </a:xfrm>
        </p:grpSpPr>
        <p:pic>
          <p:nvPicPr>
            <p:cNvPr id="1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177" y="4332142"/>
              <a:ext cx="2371181" cy="1932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2145116" y="5301015"/>
              <a:ext cx="295905" cy="161583"/>
            </a:xfrm>
            <a:prstGeom prst="rect">
              <a:avLst/>
            </a:prstGeom>
            <a:solidFill>
              <a:schemeClr val="bg1"/>
            </a:solidFill>
          </p:spPr>
          <p:txBody>
            <a:bodyPr wrap="square" lIns="0" tIns="0" rIns="0" bIns="0" rtlCol="0">
              <a:spAutoFit/>
            </a:bodyPr>
            <a:lstStyle/>
            <a:p>
              <a:pPr algn="ctr"/>
              <a:r>
                <a:rPr lang="en-US" sz="1050" dirty="0" smtClean="0"/>
                <a:t>802</a:t>
              </a:r>
              <a:endParaRPr lang="en-US" sz="1050" dirty="0"/>
            </a:p>
          </p:txBody>
        </p:sp>
      </p:grpSp>
      <p:cxnSp>
        <p:nvCxnSpPr>
          <p:cNvPr id="13" name="Straight Arrow Connector 12"/>
          <p:cNvCxnSpPr/>
          <p:nvPr/>
        </p:nvCxnSpPr>
        <p:spPr>
          <a:xfrm flipV="1">
            <a:off x="2147777" y="1814621"/>
            <a:ext cx="1389322" cy="3561985"/>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flipV="1">
            <a:off x="4132521" y="1814621"/>
            <a:ext cx="531628" cy="292062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4805916" y="1814621"/>
            <a:ext cx="2433551" cy="292062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162330" y="947173"/>
            <a:ext cx="4739173" cy="3416320"/>
          </a:xfrm>
          <a:prstGeom prst="rect">
            <a:avLst/>
          </a:prstGeom>
          <a:noFill/>
        </p:spPr>
        <p:txBody>
          <a:bodyPr wrap="square" rtlCol="0" anchor="t">
            <a:spAutoFit/>
          </a:bodyPr>
          <a:lstStyle/>
          <a:p>
            <a:r>
              <a:rPr lang="en-US" sz="2400" dirty="0" smtClean="0"/>
              <a:t>System checks the Drug Kit label type, and the two Drug Bottle label types, ensures:</a:t>
            </a:r>
          </a:p>
          <a:p>
            <a:pPr marL="396875" lvl="1" indent="-169863">
              <a:lnSpc>
                <a:spcPct val="150000"/>
              </a:lnSpc>
              <a:buFont typeface="Arial" panose="020B0604020202020204" pitchFamily="34" charset="0"/>
              <a:buChar char="•"/>
            </a:pPr>
            <a:r>
              <a:rPr lang="en-US" sz="2400" dirty="0" smtClean="0"/>
              <a:t>match correctly</a:t>
            </a:r>
          </a:p>
          <a:p>
            <a:pPr marL="396875" lvl="1" indent="-169863">
              <a:lnSpc>
                <a:spcPct val="150000"/>
              </a:lnSpc>
              <a:buFont typeface="Arial" panose="020B0604020202020204" pitchFamily="34" charset="0"/>
              <a:buChar char="•"/>
            </a:pPr>
            <a:r>
              <a:rPr lang="en-US" sz="2400" dirty="0" smtClean="0"/>
              <a:t>drug bottle packed</a:t>
            </a:r>
          </a:p>
          <a:p>
            <a:pPr marL="396875" lvl="1" indent="-169863">
              <a:lnSpc>
                <a:spcPct val="150000"/>
              </a:lnSpc>
              <a:buFont typeface="Arial" panose="020B0604020202020204" pitchFamily="34" charset="0"/>
              <a:buChar char="•"/>
            </a:pPr>
            <a:r>
              <a:rPr lang="en-US" sz="2400" dirty="0" smtClean="0"/>
              <a:t>bottle not previously assembled</a:t>
            </a:r>
          </a:p>
          <a:p>
            <a:pPr marL="396875" lvl="1" indent="-169863">
              <a:lnSpc>
                <a:spcPct val="150000"/>
              </a:lnSpc>
              <a:buFont typeface="Arial" panose="020B0604020202020204" pitchFamily="34" charset="0"/>
              <a:buChar char="•"/>
            </a:pPr>
            <a:r>
              <a:rPr lang="en-US" sz="2400" dirty="0" smtClean="0"/>
              <a:t>from the same drug lot</a:t>
            </a:r>
          </a:p>
        </p:txBody>
      </p:sp>
    </p:spTree>
    <p:extLst>
      <p:ext uri="{BB962C8B-B14F-4D97-AF65-F5344CB8AC3E}">
        <p14:creationId xmlns:p14="http://schemas.microsoft.com/office/powerpoint/2010/main" val="125483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1536633" y="0"/>
            <a:ext cx="8344502" cy="584775"/>
          </a:xfrm>
          <a:prstGeom prst="rect">
            <a:avLst/>
          </a:prstGeom>
          <a:noFill/>
        </p:spPr>
        <p:txBody>
          <a:bodyPr wrap="square" rtlCol="0">
            <a:spAutoFit/>
          </a:bodyPr>
          <a:lstStyle/>
          <a:p>
            <a:pPr algn="ctr"/>
            <a:r>
              <a:rPr lang="en-US" altLang="zh-CN" sz="3200" dirty="0" err="1" smtClean="0">
                <a:solidFill>
                  <a:srgbClr val="002060"/>
                </a:solidFill>
                <a:effectLst>
                  <a:outerShdw blurRad="38100" dist="38100" dir="2700000" algn="tl">
                    <a:srgbClr val="000000">
                      <a:alpha val="43137"/>
                    </a:srgbClr>
                  </a:outerShdw>
                </a:effectLst>
                <a:ea typeface="FangSong" panose="02010609060101010101" pitchFamily="49" charset="-122"/>
              </a:rPr>
              <a:t>Unblinded</a:t>
            </a: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 Drug Kit Request and Drug Shipping</a:t>
            </a:r>
            <a:endParaRPr lang="en-US" sz="3200" dirty="0">
              <a:solidFill>
                <a:srgbClr val="002060"/>
              </a:solidFill>
              <a:effectLst>
                <a:outerShdw blurRad="38100" dist="38100" dir="2700000" algn="tl">
                  <a:srgbClr val="000000">
                    <a:alpha val="43137"/>
                  </a:srgbClr>
                </a:outerShdw>
              </a:effectLst>
            </a:endParaRPr>
          </a:p>
        </p:txBody>
      </p:sp>
      <p:cxnSp>
        <p:nvCxnSpPr>
          <p:cNvPr id="4" name="Straight Connector 3"/>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457200" y="814644"/>
            <a:ext cx="9118725" cy="3953775"/>
          </a:xfrm>
          <a:prstGeom prst="rect">
            <a:avLst/>
          </a:prstGeom>
          <a:effectLst>
            <a:glow rad="228600">
              <a:schemeClr val="accent5">
                <a:satMod val="175000"/>
                <a:alpha val="40000"/>
              </a:schemeClr>
            </a:glow>
          </a:effectLst>
        </p:spPr>
      </p:pic>
      <p:sp>
        <p:nvSpPr>
          <p:cNvPr id="6" name="TextBox 5"/>
          <p:cNvSpPr txBox="1"/>
          <p:nvPr/>
        </p:nvSpPr>
        <p:spPr>
          <a:xfrm>
            <a:off x="352102" y="5052478"/>
            <a:ext cx="4413592" cy="492443"/>
          </a:xfrm>
          <a:prstGeom prst="rect">
            <a:avLst/>
          </a:prstGeom>
          <a:noFill/>
          <a:ln w="19050">
            <a:solidFill>
              <a:schemeClr val="tx1"/>
            </a:solidFill>
          </a:ln>
        </p:spPr>
        <p:txBody>
          <a:bodyPr wrap="square" lIns="0" tIns="91440" rIns="0" bIns="91440" rtlCol="0">
            <a:spAutoFit/>
          </a:bodyPr>
          <a:lstStyle/>
          <a:p>
            <a:pPr algn="ctr"/>
            <a:r>
              <a:rPr lang="en-US" sz="2000" dirty="0" smtClean="0"/>
              <a:t>Inventory </a:t>
            </a:r>
            <a:r>
              <a:rPr lang="en-US" sz="2000" dirty="0"/>
              <a:t>for new subject </a:t>
            </a:r>
            <a:r>
              <a:rPr lang="en-US" sz="2000" dirty="0" smtClean="0"/>
              <a:t>randomization</a:t>
            </a:r>
          </a:p>
        </p:txBody>
      </p:sp>
      <p:sp>
        <p:nvSpPr>
          <p:cNvPr id="7" name="TextBox 6"/>
          <p:cNvSpPr txBox="1"/>
          <p:nvPr/>
        </p:nvSpPr>
        <p:spPr>
          <a:xfrm>
            <a:off x="5315282" y="5415860"/>
            <a:ext cx="3014542" cy="420432"/>
          </a:xfrm>
          <a:prstGeom prst="rect">
            <a:avLst/>
          </a:prstGeom>
          <a:noFill/>
          <a:ln w="19050">
            <a:solidFill>
              <a:schemeClr val="tx1"/>
            </a:solidFill>
          </a:ln>
        </p:spPr>
        <p:txBody>
          <a:bodyPr wrap="square" lIns="0" tIns="91440" rIns="0" bIns="91440" rtlCol="0" anchor="ctr">
            <a:spAutoFit/>
          </a:bodyPr>
          <a:lstStyle/>
          <a:p>
            <a:pPr algn="ctr"/>
            <a:r>
              <a:rPr lang="en-US" sz="2800" dirty="0" smtClean="0"/>
              <a:t>Drug Kit Request</a:t>
            </a:r>
            <a:endParaRPr lang="en-US" sz="2800" dirty="0"/>
          </a:p>
        </p:txBody>
      </p:sp>
      <p:sp>
        <p:nvSpPr>
          <p:cNvPr id="8" name="TextBox 7"/>
          <p:cNvSpPr txBox="1"/>
          <p:nvPr/>
        </p:nvSpPr>
        <p:spPr>
          <a:xfrm>
            <a:off x="8879412" y="5409110"/>
            <a:ext cx="3014542" cy="420432"/>
          </a:xfrm>
          <a:prstGeom prst="rect">
            <a:avLst/>
          </a:prstGeom>
          <a:noFill/>
          <a:ln w="19050">
            <a:solidFill>
              <a:schemeClr val="tx1"/>
            </a:solidFill>
          </a:ln>
        </p:spPr>
        <p:txBody>
          <a:bodyPr wrap="square" lIns="0" tIns="91440" rIns="0" bIns="91440" rtlCol="0" anchor="ctr">
            <a:spAutoFit/>
          </a:bodyPr>
          <a:lstStyle/>
          <a:p>
            <a:pPr algn="ctr"/>
            <a:r>
              <a:rPr lang="en-US" sz="2800" dirty="0" smtClean="0"/>
              <a:t>Drug Kit Shipping</a:t>
            </a:r>
            <a:endParaRPr lang="en-US" sz="2800" dirty="0"/>
          </a:p>
        </p:txBody>
      </p:sp>
      <p:cxnSp>
        <p:nvCxnSpPr>
          <p:cNvPr id="9" name="Straight Arrow Connector 8"/>
          <p:cNvCxnSpPr>
            <a:stCxn id="7" idx="3"/>
            <a:endCxn id="8" idx="1"/>
          </p:cNvCxnSpPr>
          <p:nvPr/>
        </p:nvCxnSpPr>
        <p:spPr>
          <a:xfrm flipV="1">
            <a:off x="8329824" y="5619326"/>
            <a:ext cx="549588" cy="675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52102" y="5709459"/>
            <a:ext cx="4413592" cy="492443"/>
          </a:xfrm>
          <a:prstGeom prst="rect">
            <a:avLst/>
          </a:prstGeom>
          <a:noFill/>
          <a:ln w="19050">
            <a:solidFill>
              <a:schemeClr val="tx1"/>
            </a:solidFill>
          </a:ln>
        </p:spPr>
        <p:txBody>
          <a:bodyPr wrap="square" lIns="0" tIns="91440" rIns="0" bIns="91440" rtlCol="0">
            <a:spAutoFit/>
          </a:bodyPr>
          <a:lstStyle/>
          <a:p>
            <a:pPr algn="ctr"/>
            <a:r>
              <a:rPr lang="en-US" sz="2000" dirty="0" smtClean="0"/>
              <a:t>Upcoming </a:t>
            </a:r>
            <a:r>
              <a:rPr lang="en-US" sz="2000" dirty="0"/>
              <a:t>resupply for existing subjects </a:t>
            </a:r>
            <a:endParaRPr lang="en-US" sz="2000" dirty="0" smtClean="0"/>
          </a:p>
        </p:txBody>
      </p:sp>
      <p:cxnSp>
        <p:nvCxnSpPr>
          <p:cNvPr id="11" name="Elbow Connector 10"/>
          <p:cNvCxnSpPr>
            <a:stCxn id="6" idx="3"/>
            <a:endCxn id="7" idx="1"/>
          </p:cNvCxnSpPr>
          <p:nvPr/>
        </p:nvCxnSpPr>
        <p:spPr>
          <a:xfrm>
            <a:off x="4765694" y="5298700"/>
            <a:ext cx="549588" cy="327376"/>
          </a:xfrm>
          <a:prstGeom prst="bent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10" idx="3"/>
            <a:endCxn id="7" idx="1"/>
          </p:cNvCxnSpPr>
          <p:nvPr/>
        </p:nvCxnSpPr>
        <p:spPr>
          <a:xfrm flipV="1">
            <a:off x="4765694" y="5626076"/>
            <a:ext cx="549588" cy="329605"/>
          </a:xfrm>
          <a:prstGeom prst="bentConnector3">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48876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255" y="108452"/>
            <a:ext cx="11187545" cy="886159"/>
          </a:xfrm>
        </p:spPr>
        <p:txBody>
          <a:bodyPr/>
          <a:lstStyle/>
          <a:p>
            <a:r>
              <a:rPr lang="en-US" dirty="0" smtClean="0">
                <a:latin typeface="+mn-lt"/>
              </a:rPr>
              <a:t>Maintain sufficient inventory for randomization </a:t>
            </a:r>
            <a:endParaRPr lang="en-US" dirty="0">
              <a:latin typeface="+mn-lt"/>
            </a:endParaRPr>
          </a:p>
        </p:txBody>
      </p:sp>
      <p:sp>
        <p:nvSpPr>
          <p:cNvPr id="3" name="Slide Number Placeholder 2"/>
          <p:cNvSpPr>
            <a:spLocks noGrp="1"/>
          </p:cNvSpPr>
          <p:nvPr>
            <p:ph type="sldNum" sz="quarter" idx="12"/>
          </p:nvPr>
        </p:nvSpPr>
        <p:spPr/>
        <p:txBody>
          <a:bodyPr/>
          <a:lstStyle/>
          <a:p>
            <a:r>
              <a:rPr lang="en-US" smtClean="0"/>
              <a:t>- </a:t>
            </a:r>
            <a:fld id="{F09F0272-E83A-4E60-A4ED-53D541DAB7AE}" type="slidenum">
              <a:rPr lang="en-US" smtClean="0"/>
              <a:pPr/>
              <a:t>9</a:t>
            </a:fld>
            <a:r>
              <a:rPr lang="en-US" smtClean="0"/>
              <a:t> -</a:t>
            </a:r>
            <a:endParaRPr lang="en-US" dirty="0"/>
          </a:p>
        </p:txBody>
      </p:sp>
      <p:sp>
        <p:nvSpPr>
          <p:cNvPr id="4" name="Content Placeholder 2"/>
          <p:cNvSpPr txBox="1">
            <a:spLocks/>
          </p:cNvSpPr>
          <p:nvPr/>
        </p:nvSpPr>
        <p:spPr>
          <a:xfrm>
            <a:off x="457200" y="1371600"/>
            <a:ext cx="10934700" cy="3124200"/>
          </a:xfrm>
          <a:prstGeom prst="rect">
            <a:avLst/>
          </a:prstGeom>
        </p:spPr>
        <p:txBody>
          <a:bodyPr>
            <a:normAutofit/>
          </a:bodyPr>
          <a:lstStyle>
            <a:lvl1pPr marL="228600" indent="-228600" algn="l" defTabSz="914400" rtl="0" eaLnBrk="1" latinLnBrk="0" hangingPunct="1">
              <a:lnSpc>
                <a:spcPct val="90000"/>
              </a:lnSpc>
              <a:spcBef>
                <a:spcPts val="1000"/>
              </a:spcBef>
              <a:buClr>
                <a:srgbClr val="4B4A3B"/>
              </a:buClr>
              <a:buFont typeface="Arial" panose="020B0604020202020204" pitchFamily="34" charset="0"/>
              <a:buChar char="•"/>
              <a:defRPr sz="2800" kern="1200">
                <a:solidFill>
                  <a:schemeClr val="accent1">
                    <a:lumMod val="50000"/>
                  </a:schemeClr>
                </a:solidFill>
                <a:latin typeface="+mn-lt"/>
                <a:ea typeface="+mn-ea"/>
                <a:cs typeface="+mn-cs"/>
              </a:defRPr>
            </a:lvl1pPr>
            <a:lvl2pPr marL="685800" indent="-228600" algn="l" defTabSz="914400" rtl="0" eaLnBrk="1" latinLnBrk="0" hangingPunct="1">
              <a:lnSpc>
                <a:spcPct val="90000"/>
              </a:lnSpc>
              <a:spcBef>
                <a:spcPts val="500"/>
              </a:spcBef>
              <a:buClr>
                <a:srgbClr val="4B4A3B"/>
              </a:buClr>
              <a:buFont typeface="Arial" panose="020B0604020202020204" pitchFamily="34" charset="0"/>
              <a:buChar char="•"/>
              <a:defRPr sz="2400" kern="1200">
                <a:solidFill>
                  <a:schemeClr val="accent1">
                    <a:lumMod val="50000"/>
                  </a:schemeClr>
                </a:solidFill>
                <a:latin typeface="+mn-lt"/>
                <a:ea typeface="+mn-ea"/>
                <a:cs typeface="+mn-cs"/>
              </a:defRPr>
            </a:lvl2pPr>
            <a:lvl3pPr marL="1143000" indent="-228600" algn="l" defTabSz="914400" rtl="0" eaLnBrk="1" latinLnBrk="0" hangingPunct="1">
              <a:lnSpc>
                <a:spcPct val="90000"/>
              </a:lnSpc>
              <a:spcBef>
                <a:spcPts val="500"/>
              </a:spcBef>
              <a:buClr>
                <a:srgbClr val="4B4A3B"/>
              </a:buClr>
              <a:buFont typeface="Arial" panose="020B0604020202020204" pitchFamily="34" charset="0"/>
              <a:buChar char="•"/>
              <a:defRPr sz="2000" kern="1200">
                <a:solidFill>
                  <a:schemeClr val="accent1">
                    <a:lumMod val="50000"/>
                  </a:schemeClr>
                </a:solidFill>
                <a:latin typeface="+mn-lt"/>
                <a:ea typeface="+mn-ea"/>
                <a:cs typeface="+mn-cs"/>
              </a:defRPr>
            </a:lvl3pPr>
            <a:lvl4pPr marL="16002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4pPr>
            <a:lvl5pPr marL="2057400" indent="-228600" algn="l" defTabSz="914400" rtl="0" eaLnBrk="1" latinLnBrk="0" hangingPunct="1">
              <a:lnSpc>
                <a:spcPct val="90000"/>
              </a:lnSpc>
              <a:spcBef>
                <a:spcPts val="500"/>
              </a:spcBef>
              <a:buClr>
                <a:srgbClr val="4B4A3B"/>
              </a:buClr>
              <a:buFont typeface="Arial" panose="020B0604020202020204" pitchFamily="34" charset="0"/>
              <a:buChar char="•"/>
              <a:defRPr sz="1800" kern="1200">
                <a:solidFill>
                  <a:schemeClr val="accent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14000"/>
              </a:lnSpc>
              <a:buClr>
                <a:srgbClr val="FF0000"/>
              </a:buClr>
              <a:buFont typeface="Wingdings" panose="05000000000000000000" pitchFamily="2" charset="2"/>
              <a:buChar char="v"/>
            </a:pPr>
            <a:r>
              <a:rPr lang="en-US" dirty="0" smtClean="0"/>
              <a:t>At least one drug kit available for each arm at each site.</a:t>
            </a:r>
          </a:p>
          <a:p>
            <a:pPr marL="457200" indent="-457200">
              <a:lnSpc>
                <a:spcPct val="114000"/>
              </a:lnSpc>
              <a:buClr>
                <a:srgbClr val="FF0000"/>
              </a:buClr>
              <a:buFont typeface="Wingdings" panose="05000000000000000000" pitchFamily="2" charset="2"/>
              <a:buChar char="v"/>
            </a:pPr>
            <a:r>
              <a:rPr lang="en-US" dirty="0" smtClean="0"/>
              <a:t>Drug shipping time</a:t>
            </a:r>
          </a:p>
          <a:p>
            <a:pPr marL="457200" indent="-457200">
              <a:lnSpc>
                <a:spcPct val="114000"/>
              </a:lnSpc>
              <a:buClr>
                <a:srgbClr val="FF0000"/>
              </a:buClr>
              <a:buFont typeface="Wingdings" panose="05000000000000000000" pitchFamily="2" charset="2"/>
              <a:buChar char="v"/>
            </a:pPr>
            <a:r>
              <a:rPr lang="en-US" dirty="0" smtClean="0"/>
              <a:t>Site enrollment speed</a:t>
            </a:r>
          </a:p>
          <a:p>
            <a:pPr marL="457200" indent="-457200">
              <a:lnSpc>
                <a:spcPct val="114000"/>
              </a:lnSpc>
              <a:buClr>
                <a:srgbClr val="FF0000"/>
              </a:buClr>
              <a:buFont typeface="Wingdings" panose="05000000000000000000" pitchFamily="2" charset="2"/>
              <a:buChar char="v"/>
            </a:pPr>
            <a:r>
              <a:rPr lang="en-US" dirty="0" smtClean="0"/>
              <a:t>Prevent forced randomization, which reduces the randomization quality  </a:t>
            </a:r>
          </a:p>
          <a:p>
            <a:endParaRPr lang="en-US" dirty="0"/>
          </a:p>
        </p:txBody>
      </p:sp>
      <p:sp>
        <p:nvSpPr>
          <p:cNvPr id="5" name="Oval 4"/>
          <p:cNvSpPr/>
          <p:nvPr/>
        </p:nvSpPr>
        <p:spPr>
          <a:xfrm>
            <a:off x="7467599" y="6442366"/>
            <a:ext cx="365760" cy="365760"/>
          </a:xfrm>
          <a:prstGeom prst="ellipse">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265505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Drug Kit Recipient and Verification </a:t>
            </a:r>
            <a:endParaRPr lang="en-US" sz="3200" dirty="0">
              <a:solidFill>
                <a:srgbClr val="002060"/>
              </a:solidFill>
              <a:effectLst>
                <a:outerShdw blurRad="38100" dist="38100" dir="2700000" algn="tl">
                  <a:srgbClr val="000000">
                    <a:alpha val="43137"/>
                  </a:srgbClr>
                </a:outerShdw>
              </a:effectLst>
            </a:endParaRPr>
          </a:p>
        </p:txBody>
      </p:sp>
      <p:cxnSp>
        <p:nvCxnSpPr>
          <p:cNvPr id="4" name="Straight Connector 3"/>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457969" y="914400"/>
            <a:ext cx="8327300" cy="4298445"/>
          </a:xfrm>
          <a:prstGeom prst="rect">
            <a:avLst/>
          </a:prstGeom>
          <a:effectLst>
            <a:glow rad="228600">
              <a:schemeClr val="accent5">
                <a:satMod val="175000"/>
                <a:alpha val="40000"/>
              </a:schemeClr>
            </a:glow>
          </a:effectLst>
        </p:spPr>
      </p:pic>
      <p:sp>
        <p:nvSpPr>
          <p:cNvPr id="6" name="TextBox 5"/>
          <p:cNvSpPr txBox="1"/>
          <p:nvPr/>
        </p:nvSpPr>
        <p:spPr>
          <a:xfrm>
            <a:off x="9122735" y="1396409"/>
            <a:ext cx="2739990" cy="1323439"/>
          </a:xfrm>
          <a:prstGeom prst="rect">
            <a:avLst/>
          </a:prstGeom>
          <a:noFill/>
          <a:ln w="12700">
            <a:solidFill>
              <a:schemeClr val="tx1"/>
            </a:solidFill>
          </a:ln>
        </p:spPr>
        <p:txBody>
          <a:bodyPr wrap="square" rtlCol="0">
            <a:spAutoFit/>
          </a:bodyPr>
          <a:lstStyle/>
          <a:p>
            <a:pPr algn="ctr"/>
            <a:r>
              <a:rPr lang="en-US" sz="2400" dirty="0" smtClean="0"/>
              <a:t>Drug Kit Code</a:t>
            </a:r>
          </a:p>
          <a:p>
            <a:pPr algn="ctr"/>
            <a:r>
              <a:rPr lang="en-US" sz="3200" dirty="0" smtClean="0">
                <a:solidFill>
                  <a:srgbClr val="FF0000"/>
                </a:solidFill>
              </a:rPr>
              <a:t>61136</a:t>
            </a:r>
          </a:p>
          <a:p>
            <a:pPr algn="ctr"/>
            <a:r>
              <a:rPr lang="en-US" sz="2400" dirty="0" smtClean="0"/>
              <a:t>Given by system</a:t>
            </a:r>
            <a:endParaRPr lang="en-US" sz="2400" dirty="0"/>
          </a:p>
        </p:txBody>
      </p:sp>
      <p:cxnSp>
        <p:nvCxnSpPr>
          <p:cNvPr id="7" name="Straight Arrow Connector 6"/>
          <p:cNvCxnSpPr>
            <a:stCxn id="6" idx="1"/>
            <a:endCxn id="11" idx="6"/>
          </p:cNvCxnSpPr>
          <p:nvPr/>
        </p:nvCxnSpPr>
        <p:spPr>
          <a:xfrm flipH="1">
            <a:off x="4444409" y="2058129"/>
            <a:ext cx="4678326" cy="351918"/>
          </a:xfrm>
          <a:prstGeom prst="straightConnector1">
            <a:avLst/>
          </a:prstGeom>
          <a:ln w="1905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9133369" y="3988814"/>
            <a:ext cx="2739990" cy="1323439"/>
          </a:xfrm>
          <a:prstGeom prst="rect">
            <a:avLst/>
          </a:prstGeom>
          <a:noFill/>
          <a:ln w="12700">
            <a:solidFill>
              <a:schemeClr val="tx1"/>
            </a:solidFill>
          </a:ln>
        </p:spPr>
        <p:txBody>
          <a:bodyPr wrap="square" rtlCol="0">
            <a:spAutoFit/>
          </a:bodyPr>
          <a:lstStyle/>
          <a:p>
            <a:pPr algn="ctr"/>
            <a:r>
              <a:rPr lang="en-US" sz="2400" dirty="0" smtClean="0"/>
              <a:t>Verify Code</a:t>
            </a:r>
          </a:p>
          <a:p>
            <a:pPr algn="ctr"/>
            <a:r>
              <a:rPr lang="en-US" sz="3200" dirty="0" smtClean="0">
                <a:solidFill>
                  <a:srgbClr val="FF0000"/>
                </a:solidFill>
              </a:rPr>
              <a:t>155</a:t>
            </a:r>
          </a:p>
          <a:p>
            <a:pPr algn="ctr"/>
            <a:r>
              <a:rPr lang="en-US" sz="2400" dirty="0" smtClean="0"/>
              <a:t>Enter by Site</a:t>
            </a:r>
            <a:endParaRPr lang="en-US" sz="2400" dirty="0"/>
          </a:p>
        </p:txBody>
      </p:sp>
      <p:cxnSp>
        <p:nvCxnSpPr>
          <p:cNvPr id="9" name="Straight Arrow Connector 8"/>
          <p:cNvCxnSpPr>
            <a:stCxn id="8" idx="1"/>
            <a:endCxn id="12" idx="6"/>
          </p:cNvCxnSpPr>
          <p:nvPr/>
        </p:nvCxnSpPr>
        <p:spPr>
          <a:xfrm flipH="1" flipV="1">
            <a:off x="4401876" y="3352801"/>
            <a:ext cx="4731493" cy="1297733"/>
          </a:xfrm>
          <a:prstGeom prst="straightConnector1">
            <a:avLst/>
          </a:prstGeom>
          <a:ln w="1905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57969" y="5589956"/>
            <a:ext cx="11244933" cy="461665"/>
          </a:xfrm>
          <a:prstGeom prst="rect">
            <a:avLst/>
          </a:prstGeom>
          <a:noFill/>
        </p:spPr>
        <p:txBody>
          <a:bodyPr wrap="square" rtlCol="0">
            <a:spAutoFit/>
          </a:bodyPr>
          <a:lstStyle/>
          <a:p>
            <a:pPr algn="ctr"/>
            <a:r>
              <a:rPr lang="en-US" sz="2400" dirty="0" smtClean="0"/>
              <a:t>The </a:t>
            </a:r>
            <a:r>
              <a:rPr lang="en-US" sz="2400" i="1" dirty="0" smtClean="0">
                <a:solidFill>
                  <a:srgbClr val="FF0000"/>
                </a:solidFill>
              </a:rPr>
              <a:t>Drug Kit Verify Code </a:t>
            </a:r>
            <a:r>
              <a:rPr lang="en-US" sz="2400" dirty="0" smtClean="0"/>
              <a:t>ensures that the site received the correct drug kit.</a:t>
            </a:r>
            <a:endParaRPr lang="en-US" sz="2400" dirty="0"/>
          </a:p>
        </p:txBody>
      </p:sp>
      <p:sp>
        <p:nvSpPr>
          <p:cNvPr id="11" name="Oval 10"/>
          <p:cNvSpPr/>
          <p:nvPr/>
        </p:nvSpPr>
        <p:spPr>
          <a:xfrm>
            <a:off x="3870251" y="2239926"/>
            <a:ext cx="574158" cy="3402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3827718" y="3182680"/>
            <a:ext cx="574158" cy="3402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696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Subject Drug Kit Assignment by System</a:t>
            </a:r>
            <a:endParaRPr lang="en-US" sz="3200" dirty="0">
              <a:solidFill>
                <a:srgbClr val="002060"/>
              </a:solidFill>
              <a:effectLst>
                <a:outerShdw blurRad="38100" dist="38100" dir="2700000" algn="tl">
                  <a:srgbClr val="000000">
                    <a:alpha val="43137"/>
                  </a:srgbClr>
                </a:outerShdw>
              </a:effectLst>
            </a:endParaRPr>
          </a:p>
        </p:txBody>
      </p:sp>
      <p:cxnSp>
        <p:nvCxnSpPr>
          <p:cNvPr id="4" name="Straight Connector 3"/>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457200" y="914400"/>
            <a:ext cx="10076033" cy="4536486"/>
          </a:xfrm>
          <a:prstGeom prst="rect">
            <a:avLst/>
          </a:prstGeom>
          <a:effectLst>
            <a:glow rad="228600">
              <a:schemeClr val="accent5">
                <a:satMod val="175000"/>
                <a:alpha val="40000"/>
              </a:schemeClr>
            </a:glow>
          </a:effectLst>
        </p:spPr>
      </p:pic>
      <p:sp>
        <p:nvSpPr>
          <p:cNvPr id="6" name="TextBox 5"/>
          <p:cNvSpPr txBox="1"/>
          <p:nvPr/>
        </p:nvSpPr>
        <p:spPr>
          <a:xfrm>
            <a:off x="460638" y="5618656"/>
            <a:ext cx="11518816" cy="892552"/>
          </a:xfrm>
          <a:prstGeom prst="rect">
            <a:avLst/>
          </a:prstGeom>
          <a:noFill/>
        </p:spPr>
        <p:txBody>
          <a:bodyPr wrap="square" rtlCol="0" anchor="ctr">
            <a:spAutoFit/>
          </a:bodyPr>
          <a:lstStyle/>
          <a:p>
            <a:pPr algn="ctr"/>
            <a:r>
              <a:rPr lang="en-US" sz="2400" dirty="0" smtClean="0"/>
              <a:t>Drug Kit </a:t>
            </a:r>
            <a:r>
              <a:rPr lang="en-US" sz="2800" b="1" dirty="0" smtClean="0">
                <a:solidFill>
                  <a:srgbClr val="FF0000"/>
                </a:solidFill>
              </a:rPr>
              <a:t>61219</a:t>
            </a:r>
            <a:r>
              <a:rPr lang="en-US" sz="2400" dirty="0" smtClean="0"/>
              <a:t> is assigned to this subject by the System upon CRF Submission.</a:t>
            </a:r>
          </a:p>
          <a:p>
            <a:pPr algn="ctr"/>
            <a:r>
              <a:rPr lang="en-US" sz="2400" dirty="0" smtClean="0"/>
              <a:t>Site study coordinator presents this CRF to site pharmacy to obtain the drug kit.</a:t>
            </a:r>
            <a:endParaRPr lang="en-US" sz="2400" dirty="0"/>
          </a:p>
        </p:txBody>
      </p:sp>
      <p:sp>
        <p:nvSpPr>
          <p:cNvPr id="7" name="Oval 6"/>
          <p:cNvSpPr/>
          <p:nvPr/>
        </p:nvSpPr>
        <p:spPr>
          <a:xfrm>
            <a:off x="5295016" y="4019108"/>
            <a:ext cx="567070" cy="3756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endCxn id="7" idx="3"/>
          </p:cNvCxnSpPr>
          <p:nvPr/>
        </p:nvCxnSpPr>
        <p:spPr>
          <a:xfrm flipV="1">
            <a:off x="3125972" y="4339773"/>
            <a:ext cx="2252089" cy="1463549"/>
          </a:xfrm>
          <a:prstGeom prst="straightConnector1">
            <a:avLst/>
          </a:prstGeom>
          <a:ln w="127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934766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Drug Kit Dispensing to Subject</a:t>
            </a:r>
            <a:endParaRPr lang="en-US" sz="3200" dirty="0">
              <a:solidFill>
                <a:srgbClr val="002060"/>
              </a:solidFill>
              <a:effectLst>
                <a:outerShdw blurRad="38100" dist="38100" dir="2700000" algn="tl">
                  <a:srgbClr val="000000">
                    <a:alpha val="43137"/>
                  </a:srgbClr>
                </a:outerShdw>
              </a:effectLst>
            </a:endParaRPr>
          </a:p>
        </p:txBody>
      </p:sp>
      <p:cxnSp>
        <p:nvCxnSpPr>
          <p:cNvPr id="4" name="Straight Connector 3"/>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457200" y="914400"/>
            <a:ext cx="10076033" cy="3846339"/>
          </a:xfrm>
          <a:prstGeom prst="rect">
            <a:avLst/>
          </a:prstGeom>
          <a:effectLst>
            <a:glow rad="228600">
              <a:schemeClr val="accent5">
                <a:satMod val="175000"/>
                <a:alpha val="40000"/>
              </a:schemeClr>
            </a:glow>
          </a:effectLst>
        </p:spPr>
      </p:pic>
      <p:sp>
        <p:nvSpPr>
          <p:cNvPr id="6" name="Oval 5"/>
          <p:cNvSpPr/>
          <p:nvPr/>
        </p:nvSpPr>
        <p:spPr>
          <a:xfrm>
            <a:off x="4862623" y="2324987"/>
            <a:ext cx="574158" cy="3402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830727" y="2718390"/>
            <a:ext cx="574158" cy="34024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57200" y="5064733"/>
            <a:ext cx="3703674" cy="492443"/>
          </a:xfrm>
          <a:prstGeom prst="rect">
            <a:avLst/>
          </a:prstGeom>
          <a:noFill/>
          <a:ln w="12700">
            <a:solidFill>
              <a:schemeClr val="tx1"/>
            </a:solidFill>
          </a:ln>
        </p:spPr>
        <p:txBody>
          <a:bodyPr wrap="square" lIns="0" tIns="0" rIns="0" bIns="0" rtlCol="0" anchor="ctr">
            <a:spAutoFit/>
          </a:bodyPr>
          <a:lstStyle/>
          <a:p>
            <a:pPr algn="ctr"/>
            <a:r>
              <a:rPr lang="en-US" sz="2400" dirty="0" smtClean="0"/>
              <a:t>Drug Kit Code </a:t>
            </a:r>
            <a:r>
              <a:rPr lang="en-US" sz="3200" dirty="0" smtClean="0">
                <a:solidFill>
                  <a:srgbClr val="FF0000"/>
                </a:solidFill>
              </a:rPr>
              <a:t>61219</a:t>
            </a:r>
          </a:p>
        </p:txBody>
      </p:sp>
      <p:sp>
        <p:nvSpPr>
          <p:cNvPr id="9" name="TextBox 8"/>
          <p:cNvSpPr txBox="1"/>
          <p:nvPr/>
        </p:nvSpPr>
        <p:spPr>
          <a:xfrm>
            <a:off x="7706198" y="5064733"/>
            <a:ext cx="2739990" cy="492443"/>
          </a:xfrm>
          <a:prstGeom prst="rect">
            <a:avLst/>
          </a:prstGeom>
          <a:noFill/>
          <a:ln w="12700">
            <a:solidFill>
              <a:schemeClr val="tx1"/>
            </a:solidFill>
          </a:ln>
        </p:spPr>
        <p:txBody>
          <a:bodyPr wrap="square" lIns="0" tIns="0" rIns="0" bIns="0" rtlCol="0" anchor="ctr">
            <a:spAutoFit/>
          </a:bodyPr>
          <a:lstStyle/>
          <a:p>
            <a:pPr algn="ctr"/>
            <a:r>
              <a:rPr lang="en-US" sz="2400" dirty="0" smtClean="0"/>
              <a:t>Verify Code </a:t>
            </a:r>
            <a:r>
              <a:rPr lang="en-US" sz="3200" dirty="0" smtClean="0">
                <a:solidFill>
                  <a:srgbClr val="FF0000"/>
                </a:solidFill>
              </a:rPr>
              <a:t>571</a:t>
            </a:r>
          </a:p>
        </p:txBody>
      </p:sp>
      <p:cxnSp>
        <p:nvCxnSpPr>
          <p:cNvPr id="10" name="Straight Connector 9"/>
          <p:cNvCxnSpPr>
            <a:stCxn id="6" idx="2"/>
            <a:endCxn id="8" idx="0"/>
          </p:cNvCxnSpPr>
          <p:nvPr/>
        </p:nvCxnSpPr>
        <p:spPr>
          <a:xfrm flipH="1">
            <a:off x="2309037" y="2495108"/>
            <a:ext cx="2553586" cy="256962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a:stCxn id="7" idx="6"/>
            <a:endCxn id="9" idx="0"/>
          </p:cNvCxnSpPr>
          <p:nvPr/>
        </p:nvCxnSpPr>
        <p:spPr>
          <a:xfrm>
            <a:off x="5404885" y="2888511"/>
            <a:ext cx="3671308" cy="217622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60638" y="5777393"/>
            <a:ext cx="11256441" cy="461665"/>
          </a:xfrm>
          <a:prstGeom prst="rect">
            <a:avLst/>
          </a:prstGeom>
          <a:noFill/>
        </p:spPr>
        <p:txBody>
          <a:bodyPr wrap="square" rtlCol="0" anchor="ctr">
            <a:spAutoFit/>
          </a:bodyPr>
          <a:lstStyle/>
          <a:p>
            <a:pPr algn="ctr"/>
            <a:r>
              <a:rPr lang="en-US" sz="2400" dirty="0" smtClean="0"/>
              <a:t>Site study coordinator submit this CRF before dispensing the drug kit to subject.</a:t>
            </a:r>
            <a:endParaRPr lang="en-US" sz="2400" dirty="0"/>
          </a:p>
        </p:txBody>
      </p:sp>
    </p:spTree>
    <p:extLst>
      <p:ext uri="{BB962C8B-B14F-4D97-AF65-F5344CB8AC3E}">
        <p14:creationId xmlns:p14="http://schemas.microsoft.com/office/powerpoint/2010/main" val="183696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Subject Transfer from Site to another Site</a:t>
            </a:r>
            <a:endParaRPr lang="en-US" sz="3200" dirty="0">
              <a:solidFill>
                <a:srgbClr val="002060"/>
              </a:solidFill>
              <a:effectLst>
                <a:outerShdw blurRad="38100" dist="38100" dir="2700000" algn="tl">
                  <a:srgbClr val="000000">
                    <a:alpha val="43137"/>
                  </a:srgbClr>
                </a:outerShdw>
              </a:effectLst>
            </a:endParaRPr>
          </a:p>
        </p:txBody>
      </p:sp>
      <p:cxnSp>
        <p:nvCxnSpPr>
          <p:cNvPr id="4" name="Straight Connector 3"/>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a:stretch>
            <a:fillRect/>
          </a:stretch>
        </p:blipFill>
        <p:spPr>
          <a:xfrm>
            <a:off x="524595" y="967675"/>
            <a:ext cx="7570273" cy="4256343"/>
          </a:xfrm>
          <a:prstGeom prst="rect">
            <a:avLst/>
          </a:prstGeom>
          <a:ln>
            <a:solidFill>
              <a:schemeClr val="bg1">
                <a:lumMod val="50000"/>
              </a:schemeClr>
            </a:solidFill>
          </a:ln>
        </p:spPr>
      </p:pic>
      <p:sp>
        <p:nvSpPr>
          <p:cNvPr id="6" name="Right Arrow 5"/>
          <p:cNvSpPr/>
          <p:nvPr/>
        </p:nvSpPr>
        <p:spPr>
          <a:xfrm rot="16200000">
            <a:off x="1652827" y="5374528"/>
            <a:ext cx="940282" cy="464779"/>
          </a:xfrm>
          <a:prstGeom prst="rightArrow">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459665" y="5798288"/>
            <a:ext cx="8194158" cy="461665"/>
          </a:xfrm>
          <a:prstGeom prst="rect">
            <a:avLst/>
          </a:prstGeom>
          <a:noFill/>
        </p:spPr>
        <p:txBody>
          <a:bodyPr wrap="square" rtlCol="0">
            <a:spAutoFit/>
          </a:bodyPr>
          <a:lstStyle/>
          <a:p>
            <a:r>
              <a:rPr lang="en-US" sz="2400" dirty="0" smtClean="0">
                <a:solidFill>
                  <a:srgbClr val="0000FF"/>
                </a:solidFill>
              </a:rPr>
              <a:t>Daily check for existing subjects at the current site only.  </a:t>
            </a:r>
            <a:endParaRPr lang="en-US" sz="2400" dirty="0">
              <a:solidFill>
                <a:srgbClr val="0000FF"/>
              </a:solidFill>
            </a:endParaRPr>
          </a:p>
        </p:txBody>
      </p:sp>
    </p:spTree>
    <p:extLst>
      <p:ext uri="{BB962C8B-B14F-4D97-AF65-F5344CB8AC3E}">
        <p14:creationId xmlns:p14="http://schemas.microsoft.com/office/powerpoint/2010/main" val="71982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2310861" y="0"/>
            <a:ext cx="7570274" cy="584775"/>
          </a:xfrm>
          <a:prstGeom prst="rect">
            <a:avLst/>
          </a:prstGeom>
          <a:noFill/>
        </p:spPr>
        <p:txBody>
          <a:bodyPr wrap="square" rtlCol="0">
            <a:spAutoFit/>
          </a:bodyPr>
          <a:lstStyle/>
          <a:p>
            <a:pPr algn="ctr"/>
            <a:r>
              <a:rPr lang="en-US" altLang="zh-CN" sz="3200" dirty="0" smtClean="0">
                <a:solidFill>
                  <a:srgbClr val="002060"/>
                </a:solidFill>
                <a:effectLst>
                  <a:outerShdw blurRad="38100" dist="38100" dir="2700000" algn="tl">
                    <a:srgbClr val="000000">
                      <a:alpha val="43137"/>
                    </a:srgbClr>
                  </a:outerShdw>
                </a:effectLst>
                <a:ea typeface="FangSong" panose="02010609060101010101" pitchFamily="49" charset="-122"/>
              </a:rPr>
              <a:t>Summary</a:t>
            </a:r>
            <a:endParaRPr lang="en-US" sz="3200" dirty="0">
              <a:solidFill>
                <a:srgbClr val="002060"/>
              </a:solidFill>
              <a:effectLst>
                <a:outerShdw blurRad="38100" dist="38100" dir="2700000" algn="tl">
                  <a:srgbClr val="000000">
                    <a:alpha val="43137"/>
                  </a:srgbClr>
                </a:outerShdw>
              </a:effectLst>
            </a:endParaRPr>
          </a:p>
        </p:txBody>
      </p:sp>
      <p:cxnSp>
        <p:nvCxnSpPr>
          <p:cNvPr id="7" name="Straight Connector 6"/>
          <p:cNvCxnSpPr/>
          <p:nvPr/>
        </p:nvCxnSpPr>
        <p:spPr>
          <a:xfrm flipV="1">
            <a:off x="0" y="548640"/>
            <a:ext cx="12192000" cy="0"/>
          </a:xfrm>
          <a:prstGeom prst="line">
            <a:avLst/>
          </a:prstGeom>
          <a:ln w="38100">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7200" y="914400"/>
            <a:ext cx="11247120" cy="5262979"/>
          </a:xfrm>
          <a:prstGeom prst="rect">
            <a:avLst/>
          </a:prstGeom>
          <a:noFill/>
        </p:spPr>
        <p:txBody>
          <a:bodyPr wrap="square" rtlCol="0">
            <a:spAutoFit/>
          </a:bodyPr>
          <a:lstStyle/>
          <a:p>
            <a:pPr>
              <a:lnSpc>
                <a:spcPct val="200000"/>
              </a:lnSpc>
            </a:pPr>
            <a:r>
              <a:rPr lang="en-US" sz="2800" dirty="0" smtClean="0"/>
              <a:t>Benefit of the full-scope drug tracking module integrated in the EDC-CTMS:</a:t>
            </a:r>
          </a:p>
          <a:p>
            <a:pPr marL="971550" lvl="1" indent="-514350">
              <a:lnSpc>
                <a:spcPct val="200000"/>
              </a:lnSpc>
              <a:buFont typeface="+mj-lt"/>
              <a:buAutoNum type="arabicPeriod"/>
            </a:pPr>
            <a:r>
              <a:rPr lang="en-US" sz="2800" dirty="0" smtClean="0"/>
              <a:t>Prevents human errors in study drug packing and distribution</a:t>
            </a:r>
          </a:p>
          <a:p>
            <a:pPr marL="971550" lvl="1" indent="-514350">
              <a:lnSpc>
                <a:spcPct val="200000"/>
              </a:lnSpc>
              <a:buFont typeface="+mj-lt"/>
              <a:buAutoNum type="arabicPeriod"/>
            </a:pPr>
            <a:r>
              <a:rPr lang="en-US" sz="2800" dirty="0" smtClean="0"/>
              <a:t>Ensures the study drug availability at each clinical site</a:t>
            </a:r>
          </a:p>
          <a:p>
            <a:pPr marL="971550" lvl="1" indent="-514350">
              <a:lnSpc>
                <a:spcPct val="200000"/>
              </a:lnSpc>
              <a:buFont typeface="+mj-lt"/>
              <a:buAutoNum type="arabicPeriod"/>
            </a:pPr>
            <a:r>
              <a:rPr lang="en-US" sz="2800" dirty="0" smtClean="0"/>
              <a:t>Simplifies the </a:t>
            </a:r>
            <a:r>
              <a:rPr lang="en-US" sz="2800" dirty="0"/>
              <a:t>central pharmacy </a:t>
            </a:r>
            <a:r>
              <a:rPr lang="en-US" sz="2800" dirty="0" smtClean="0"/>
              <a:t>operation procedure</a:t>
            </a:r>
          </a:p>
          <a:p>
            <a:pPr marL="971550" lvl="1" indent="-514350">
              <a:lnSpc>
                <a:spcPct val="200000"/>
              </a:lnSpc>
              <a:buFont typeface="+mj-lt"/>
              <a:buAutoNum type="arabicPeriod"/>
            </a:pPr>
            <a:r>
              <a:rPr lang="en-US" sz="2800" dirty="0" smtClean="0"/>
              <a:t>Prevents treatment cross-over mistakes</a:t>
            </a:r>
          </a:p>
          <a:p>
            <a:pPr marL="971550" lvl="1" indent="-514350">
              <a:lnSpc>
                <a:spcPct val="200000"/>
              </a:lnSpc>
              <a:buFont typeface="+mj-lt"/>
              <a:buAutoNum type="arabicPeriod"/>
            </a:pPr>
            <a:r>
              <a:rPr lang="en-US" sz="2800" dirty="0" smtClean="0"/>
              <a:t>Enhances study subject safety protection  </a:t>
            </a:r>
          </a:p>
        </p:txBody>
      </p:sp>
    </p:spTree>
    <p:extLst>
      <p:ext uri="{BB962C8B-B14F-4D97-AF65-F5344CB8AC3E}">
        <p14:creationId xmlns:p14="http://schemas.microsoft.com/office/powerpoint/2010/main" val="323179405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7467599" y="6442366"/>
            <a:ext cx="365760" cy="36576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470564" y="1877291"/>
            <a:ext cx="5777345" cy="646331"/>
          </a:xfrm>
          <a:prstGeom prst="rect">
            <a:avLst/>
          </a:prstGeom>
          <a:noFill/>
        </p:spPr>
        <p:txBody>
          <a:bodyPr wrap="square" rtlCol="0">
            <a:spAutoFit/>
          </a:bodyPr>
          <a:lstStyle/>
          <a:p>
            <a:pPr algn="ctr"/>
            <a:r>
              <a:rPr lang="en-US" sz="3600" dirty="0" smtClean="0"/>
              <a:t>THANK YOU!</a:t>
            </a:r>
            <a:endParaRPr lang="en-US" sz="3600" dirty="0"/>
          </a:p>
        </p:txBody>
      </p:sp>
    </p:spTree>
    <p:extLst>
      <p:ext uri="{BB962C8B-B14F-4D97-AF65-F5344CB8AC3E}">
        <p14:creationId xmlns:p14="http://schemas.microsoft.com/office/powerpoint/2010/main" val="9020277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eneric">
      <a:dk1>
        <a:srgbClr val="005288"/>
      </a:dk1>
      <a:lt1>
        <a:sysClr val="window" lastClr="FFFFFF"/>
      </a:lt1>
      <a:dk2>
        <a:srgbClr val="41748D"/>
      </a:dk2>
      <a:lt2>
        <a:srgbClr val="67C9D0"/>
      </a:lt2>
      <a:accent1>
        <a:srgbClr val="7A99AC"/>
      </a:accent1>
      <a:accent2>
        <a:srgbClr val="BBDDE6"/>
      </a:accent2>
      <a:accent3>
        <a:srgbClr val="D57800"/>
      </a:accent3>
      <a:accent4>
        <a:srgbClr val="C1BB6B"/>
      </a:accent4>
      <a:accent5>
        <a:srgbClr val="8AB43D"/>
      </a:accent5>
      <a:accent6>
        <a:srgbClr val="14726C"/>
      </a:accent6>
      <a:hlink>
        <a:srgbClr val="49948E"/>
      </a:hlink>
      <a:folHlink>
        <a:srgbClr val="0000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4262</TotalTime>
  <Words>5146</Words>
  <Application>Microsoft Office PowerPoint</Application>
  <PresentationFormat>Custom</PresentationFormat>
  <Paragraphs>1396</Paragraphs>
  <Slides>95</Slides>
  <Notes>23</Notes>
  <HiddenSlides>0</HiddenSlides>
  <MMClips>0</MMClips>
  <ScaleCrop>false</ScaleCrop>
  <HeadingPairs>
    <vt:vector size="4" baseType="variant">
      <vt:variant>
        <vt:lpstr>Theme</vt:lpstr>
      </vt:variant>
      <vt:variant>
        <vt:i4>1</vt:i4>
      </vt:variant>
      <vt:variant>
        <vt:lpstr>Slide Titles</vt:lpstr>
      </vt:variant>
      <vt:variant>
        <vt:i4>95</vt:i4>
      </vt:variant>
    </vt:vector>
  </HeadingPairs>
  <TitlesOfParts>
    <vt:vector size="96" baseType="lpstr">
      <vt:lpstr>Office Theme</vt:lpstr>
      <vt:lpstr>PowerPoint Presentation</vt:lpstr>
      <vt:lpstr>PowerPoint Presentation</vt:lpstr>
      <vt:lpstr>PowerPoint Presentation</vt:lpstr>
      <vt:lpstr>Rationale of study drug management</vt:lpstr>
      <vt:lpstr>Blinding starts at drug packing</vt:lpstr>
      <vt:lpstr>Risk factors in double dummy blinding</vt:lpstr>
      <vt:lpstr>Risk factors in double dummy blinding</vt:lpstr>
      <vt:lpstr>Risk factors in double dummy blinding</vt:lpstr>
      <vt:lpstr>Maintain sufficient inventory for randomization </vt:lpstr>
      <vt:lpstr>Maintain sufficient inventory for randomization </vt:lpstr>
      <vt:lpstr>Maintain sufficient inventory for randomization </vt:lpstr>
      <vt:lpstr>Maintain sufficient inventory for randomization </vt:lpstr>
      <vt:lpstr>Maintain sufficient inventory for randomization </vt:lpstr>
      <vt:lpstr>Avoid unnecessary study drug waste  </vt:lpstr>
      <vt:lpstr>PowerPoint Presentation</vt:lpstr>
      <vt:lpstr>PowerPoint Presentation</vt:lpstr>
      <vt:lpstr>PowerPoint Presentation</vt:lpstr>
      <vt:lpstr>PowerPoint Presentation</vt:lpstr>
      <vt:lpstr>Shipping costs</vt:lpstr>
      <vt:lpstr>Human Error Risk Factors in Drug Distribution</vt:lpstr>
      <vt:lpstr>Study Drug Packaging/Labeling</vt:lpstr>
      <vt:lpstr>Study Drug Packaging/Labeling</vt:lpstr>
      <vt:lpstr>Drug Kit Assembly/Labeling</vt:lpstr>
      <vt:lpstr>Drug Kit Shipping</vt:lpstr>
      <vt:lpstr>Drug Kit Dispensing</vt:lpstr>
      <vt:lpstr>Human Error Risk Factors in Drug Distribution</vt:lpstr>
      <vt:lpstr>Risk Factor: Study Drug Dispensing</vt:lpstr>
      <vt:lpstr>Consequences of human error in drug distribution </vt:lpstr>
      <vt:lpstr>PowerPoint Presentation</vt:lpstr>
      <vt:lpstr>AtRial Cardiopathy and Antithrombotic Drugs In Prevention After Cryptogenic Stroke (ARCADIA)</vt:lpstr>
      <vt:lpstr>ARCADIA Trial Premise</vt:lpstr>
      <vt:lpstr>ARCADIA Trial Premise</vt:lpstr>
      <vt:lpstr>ARCADIA by the Numbers</vt:lpstr>
      <vt:lpstr>Local Context Issues</vt:lpstr>
      <vt:lpstr>Double Dummy Study Kits: 4 Types of Kits</vt:lpstr>
      <vt:lpstr>Double Dummy Study Kits: 6 Types of Bottles</vt:lpstr>
      <vt:lpstr>Drug Resupply</vt:lpstr>
      <vt:lpstr>Issues in Planning Supply/Resupply</vt:lpstr>
      <vt:lpstr>Issues in Planning Supply/Resupply</vt:lpstr>
      <vt:lpstr>Established Status Epilepticus Treatment Trial (ESETT)</vt:lpstr>
      <vt:lpstr>ESETT Trial Premise</vt:lpstr>
      <vt:lpstr>ESETT by the Numbers</vt:lpstr>
      <vt:lpstr>ESETT Study Supply Management</vt:lpstr>
      <vt:lpstr>ESETT Drug Manufacturing Management</vt:lpstr>
      <vt:lpstr>Sample Drug Manufacturing Plan: Recruitment</vt:lpstr>
      <vt:lpstr>Sample Drug Manufacturing Plan: Current Data</vt:lpstr>
      <vt:lpstr>Sample Drug Manufacturing Plan: Inventory</vt:lpstr>
      <vt:lpstr>Sample Drug Manufacturing Plan</vt:lpstr>
      <vt:lpstr>PowerPoint Presentation</vt:lpstr>
      <vt:lpstr>ESETT: Study Drug Distribution</vt:lpstr>
      <vt:lpstr>ESETT: Study Drug Treatments</vt:lpstr>
      <vt:lpstr>ESETT: Study Drug Dispensing</vt:lpstr>
      <vt:lpstr>ESETT: Age Strata</vt:lpstr>
      <vt:lpstr>ESETT: Study Drug Label</vt:lpstr>
      <vt:lpstr>ESETT: Study Drug Label</vt:lpstr>
      <vt:lpstr>ESETT: Study Drug Label</vt:lpstr>
      <vt:lpstr>ESETT: Study Drug Label</vt:lpstr>
      <vt:lpstr>ESETT: Unblinding via Study Drug Label</vt:lpstr>
      <vt:lpstr>ESETT: Study Drug Label Printing</vt:lpstr>
      <vt:lpstr>ESETT: Study Drug Labeling</vt:lpstr>
      <vt:lpstr>ESETT: Study Drug Shipping</vt:lpstr>
      <vt:lpstr>ESETT: Study Drug Request</vt:lpstr>
      <vt:lpstr>ESETT: Study Drug Request</vt:lpstr>
      <vt:lpstr>ESETT: Study Drug Request</vt:lpstr>
      <vt:lpstr>ESETT: Study Drug Request</vt:lpstr>
      <vt:lpstr>PowerPoint Presentation</vt:lpstr>
      <vt:lpstr>ESETT: Study Drug Shipping</vt:lpstr>
      <vt:lpstr>ESETT: Study Drug Shipping</vt:lpstr>
      <vt:lpstr>ESETT: Study Drug Shipping</vt:lpstr>
      <vt:lpstr>ESETT: Study Drug Shipping</vt:lpstr>
      <vt:lpstr>ESETT: Study Drug Shipping</vt:lpstr>
      <vt:lpstr>ESETT: Study Drug Receiving</vt:lpstr>
      <vt:lpstr>ESETT: Study Drug Receiving</vt:lpstr>
      <vt:lpstr>ESETT: Study Drug Receiving</vt:lpstr>
      <vt:lpstr>ESETT: Study Drug Process Management</vt:lpstr>
      <vt:lpstr>ESETT: Study Drug Process Management </vt:lpstr>
      <vt:lpstr>ESETT: Study Drug Process Management</vt:lpstr>
      <vt:lpstr>ESETT: Study Drug Process Management </vt:lpstr>
      <vt:lpstr>ESETT: Study Drug Process Management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Medical University of South Carolina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ARCADIA Background</dc:title>
  <dc:creator>Caitlyn Ellerbe</dc:creator>
  <cp:lastModifiedBy>Catherine Dillon</cp:lastModifiedBy>
  <cp:revision>76</cp:revision>
  <dcterms:created xsi:type="dcterms:W3CDTF">2018-05-16T15:02:50Z</dcterms:created>
  <dcterms:modified xsi:type="dcterms:W3CDTF">2018-05-22T18:48:09Z</dcterms:modified>
</cp:coreProperties>
</file>